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638" r:id="rId2"/>
    <p:sldId id="763" r:id="rId3"/>
    <p:sldId id="778" r:id="rId4"/>
    <p:sldId id="777" r:id="rId5"/>
    <p:sldId id="648" r:id="rId6"/>
    <p:sldId id="716" r:id="rId7"/>
    <p:sldId id="77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666" autoAdjust="0"/>
  </p:normalViewPr>
  <p:slideViewPr>
    <p:cSldViewPr snapToGrid="0">
      <p:cViewPr varScale="1">
        <p:scale>
          <a:sx n="66" d="100"/>
          <a:sy n="66" d="100"/>
        </p:scale>
        <p:origin x="133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C0023-65D8-4538-B4CF-4710BAFE8155}" type="datetimeFigureOut">
              <a:rPr lang="en-US" smtClean="0"/>
              <a:t>1/21/2020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ED3D0-EC13-4A2D-934A-A921D7A4C23A}" type="slidenum">
              <a:rPr lang="en-US" smtClean="0"/>
              <a:t>‹#›</a:t>
            </a:fld>
            <a:endParaRPr lang="en-US"/>
          </a:p>
        </p:txBody>
      </p:sp>
    </p:spTree>
    <p:extLst>
      <p:ext uri="{BB962C8B-B14F-4D97-AF65-F5344CB8AC3E}">
        <p14:creationId xmlns:p14="http://schemas.microsoft.com/office/powerpoint/2010/main" val="331459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Tree>
    <p:extLst>
      <p:ext uri="{BB962C8B-B14F-4D97-AF65-F5344CB8AC3E}">
        <p14:creationId xmlns:p14="http://schemas.microsoft.com/office/powerpoint/2010/main" val="115789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665689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600" dirty="0"/>
          </a:p>
        </p:txBody>
      </p:sp>
    </p:spTree>
    <p:extLst>
      <p:ext uri="{BB962C8B-B14F-4D97-AF65-F5344CB8AC3E}">
        <p14:creationId xmlns:p14="http://schemas.microsoft.com/office/powerpoint/2010/main" val="2336321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Tree>
    <p:extLst>
      <p:ext uri="{BB962C8B-B14F-4D97-AF65-F5344CB8AC3E}">
        <p14:creationId xmlns:p14="http://schemas.microsoft.com/office/powerpoint/2010/main" val="4232219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Tree>
    <p:extLst>
      <p:ext uri="{BB962C8B-B14F-4D97-AF65-F5344CB8AC3E}">
        <p14:creationId xmlns:p14="http://schemas.microsoft.com/office/powerpoint/2010/main" val="589014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dirty="0"/>
          </a:p>
        </p:txBody>
      </p:sp>
    </p:spTree>
    <p:extLst>
      <p:ext uri="{BB962C8B-B14F-4D97-AF65-F5344CB8AC3E}">
        <p14:creationId xmlns:p14="http://schemas.microsoft.com/office/powerpoint/2010/main" val="2709307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400" dirty="0"/>
          </a:p>
        </p:txBody>
      </p:sp>
    </p:spTree>
    <p:extLst>
      <p:ext uri="{BB962C8B-B14F-4D97-AF65-F5344CB8AC3E}">
        <p14:creationId xmlns:p14="http://schemas.microsoft.com/office/powerpoint/2010/main" val="3587297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2BAD9-E777-4407-9EB8-0961D277E2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C79400-E863-4326-8281-AEFFACB78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A51969-C1B2-4D6F-BE3E-89EA2B92AD2C}"/>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5" name="Footer Placeholder 4">
            <a:extLst>
              <a:ext uri="{FF2B5EF4-FFF2-40B4-BE49-F238E27FC236}">
                <a16:creationId xmlns:a16="http://schemas.microsoft.com/office/drawing/2014/main" id="{5BB65D4B-EFB6-458A-9438-59F80F923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A6FA0-245C-4F25-A57A-F2274D1E1248}"/>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5619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FDF6B-F3FC-4E26-9382-A87D6DF7B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4E68D0-C049-4C16-9A2D-B3434F1461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AA9AC-7E51-4C22-98EC-48180F886193}"/>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5" name="Footer Placeholder 4">
            <a:extLst>
              <a:ext uri="{FF2B5EF4-FFF2-40B4-BE49-F238E27FC236}">
                <a16:creationId xmlns:a16="http://schemas.microsoft.com/office/drawing/2014/main" id="{41B6889F-FF8E-42C9-A56E-0878A4399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B0D62-C8D3-4551-B52D-B83C5ABFAF1A}"/>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3123800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F3F067-584E-46A9-AC7D-EFF44DEF2D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6D58E5-BDEA-42DB-BEA1-3BE0EC626B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99751-B164-465A-8913-8E0D769438F6}"/>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5" name="Footer Placeholder 4">
            <a:extLst>
              <a:ext uri="{FF2B5EF4-FFF2-40B4-BE49-F238E27FC236}">
                <a16:creationId xmlns:a16="http://schemas.microsoft.com/office/drawing/2014/main" id="{CDD9C481-B4AC-44BC-BBFA-67333F53F1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C4F03-9E4C-4694-9B38-2198804E934B}"/>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393754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C0B93-3600-40EC-BA7E-235AD7551C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28117B-750F-4CFA-8968-37EC979FC8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B55689-D12B-4079-955B-7E83C8281149}"/>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5" name="Footer Placeholder 4">
            <a:extLst>
              <a:ext uri="{FF2B5EF4-FFF2-40B4-BE49-F238E27FC236}">
                <a16:creationId xmlns:a16="http://schemas.microsoft.com/office/drawing/2014/main" id="{05188AD4-8E0C-4E0A-B354-20C4E22E78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EF5F5-56AD-47C8-BB0E-83CB8824C0AD}"/>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2624305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16D22-9DF1-4E1C-BEA3-228DA5BC64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C46876-42F4-4E64-9C60-82B47BF9B6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196340-A5B6-4A91-A79E-88B25C0251A8}"/>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5" name="Footer Placeholder 4">
            <a:extLst>
              <a:ext uri="{FF2B5EF4-FFF2-40B4-BE49-F238E27FC236}">
                <a16:creationId xmlns:a16="http://schemas.microsoft.com/office/drawing/2014/main" id="{F4FCC454-BB4D-49F3-95A3-1583C90880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4A26A1-D38D-4817-9151-739C04B5A3DB}"/>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120503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5C3D-8B1C-4C29-BF2C-A2DE14650A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C247EE-20FE-41D9-B347-1B75382C8C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B04BD0-D3C1-498C-B5F9-837921B262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0A4A87-018F-4852-B96B-C10AF6AA4604}"/>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6" name="Footer Placeholder 5">
            <a:extLst>
              <a:ext uri="{FF2B5EF4-FFF2-40B4-BE49-F238E27FC236}">
                <a16:creationId xmlns:a16="http://schemas.microsoft.com/office/drawing/2014/main" id="{28D003DE-5354-48C4-90CA-2143E59B0E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08AE6A-3C84-4342-B2D1-21953873E073}"/>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313936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E4187-CCCE-4B29-8E32-3D5B7706C7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8A502C-4A88-482B-A720-2CCED76438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410FA3-37FB-4568-B4B2-96F1F4A525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3DB938-8503-419A-B859-79EFFEFBA6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37342F-E536-4D78-AF83-4061E3D53C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AAE95B-82C1-446D-9B01-8EB1C265230F}"/>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8" name="Footer Placeholder 7">
            <a:extLst>
              <a:ext uri="{FF2B5EF4-FFF2-40B4-BE49-F238E27FC236}">
                <a16:creationId xmlns:a16="http://schemas.microsoft.com/office/drawing/2014/main" id="{027F14D7-B53B-47D2-935E-9B0FC60E56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0311CB-A71E-4801-9772-AAF2F872F317}"/>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107045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61E50-FDAF-4740-A57E-C436B032CA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711EE0-1E7F-4B17-8CBE-113C4450E106}"/>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4" name="Footer Placeholder 3">
            <a:extLst>
              <a:ext uri="{FF2B5EF4-FFF2-40B4-BE49-F238E27FC236}">
                <a16:creationId xmlns:a16="http://schemas.microsoft.com/office/drawing/2014/main" id="{F01BA2AE-538A-4398-92D7-C2A8C941AB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BD3EBA-D923-4FC8-9092-9DCFB391ADA3}"/>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1316951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2F073E-18E5-43D8-AC3D-2AF7C8375991}"/>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3" name="Footer Placeholder 2">
            <a:extLst>
              <a:ext uri="{FF2B5EF4-FFF2-40B4-BE49-F238E27FC236}">
                <a16:creationId xmlns:a16="http://schemas.microsoft.com/office/drawing/2014/main" id="{7A12DD8F-8455-44AA-9999-0EBEADE1F5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ADA4F2-D5D4-4AA0-80CC-E9AA833EC79F}"/>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225089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80F0-F9FF-438A-82BE-0080D4C7F6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296E48-3750-49DC-B21B-5B5865DC2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BC006C-31A1-4A04-9933-4182EBAE4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3A18DB-175C-4483-B4F8-5A0C2A6166C9}"/>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6" name="Footer Placeholder 5">
            <a:extLst>
              <a:ext uri="{FF2B5EF4-FFF2-40B4-BE49-F238E27FC236}">
                <a16:creationId xmlns:a16="http://schemas.microsoft.com/office/drawing/2014/main" id="{CAB47CF4-F9EB-401E-BACA-7FEF1642E8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35B93-3833-40CD-B0FB-4E85FDA46704}"/>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3480571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7BF3-67BD-4EDC-9F2C-D5A32236CF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E67749-9C15-49BC-9606-B5044B9077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33A592-E2DF-4CB3-B07B-77A8ACA76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3FCF9B-1D59-4BCC-9EB5-FF50846AE707}"/>
              </a:ext>
            </a:extLst>
          </p:cNvPr>
          <p:cNvSpPr>
            <a:spLocks noGrp="1"/>
          </p:cNvSpPr>
          <p:nvPr>
            <p:ph type="dt" sz="half" idx="10"/>
          </p:nvPr>
        </p:nvSpPr>
        <p:spPr/>
        <p:txBody>
          <a:bodyPr/>
          <a:lstStyle/>
          <a:p>
            <a:fld id="{84ED9FEE-DCBF-431C-8EDC-211A50D98DC1}" type="datetimeFigureOut">
              <a:rPr lang="en-US" smtClean="0"/>
              <a:t>1/21/2020</a:t>
            </a:fld>
            <a:endParaRPr lang="en-US"/>
          </a:p>
        </p:txBody>
      </p:sp>
      <p:sp>
        <p:nvSpPr>
          <p:cNvPr id="6" name="Footer Placeholder 5">
            <a:extLst>
              <a:ext uri="{FF2B5EF4-FFF2-40B4-BE49-F238E27FC236}">
                <a16:creationId xmlns:a16="http://schemas.microsoft.com/office/drawing/2014/main" id="{2656A632-BB33-4606-A113-CE2FB8203A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9C451E-4F21-45B7-B831-F035D47EE15F}"/>
              </a:ext>
            </a:extLst>
          </p:cNvPr>
          <p:cNvSpPr>
            <a:spLocks noGrp="1"/>
          </p:cNvSpPr>
          <p:nvPr>
            <p:ph type="sldNum" sz="quarter" idx="12"/>
          </p:nvPr>
        </p:nvSpPr>
        <p:spPr/>
        <p:txBody>
          <a:bodyPr/>
          <a:lstStyle/>
          <a:p>
            <a:fld id="{1B034C9F-3E5C-4FB8-B79C-E60D6D47942C}" type="slidenum">
              <a:rPr lang="en-US" smtClean="0"/>
              <a:t>‹#›</a:t>
            </a:fld>
            <a:endParaRPr lang="en-US"/>
          </a:p>
        </p:txBody>
      </p:sp>
    </p:spTree>
    <p:extLst>
      <p:ext uri="{BB962C8B-B14F-4D97-AF65-F5344CB8AC3E}">
        <p14:creationId xmlns:p14="http://schemas.microsoft.com/office/powerpoint/2010/main" val="71415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294D2B-03D2-4683-95DA-51EAC8A8E6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5B9D14-6A14-4537-8F7B-7086A0E613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99ED54-0334-493C-9F0B-DF13ECEB5E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D9FEE-DCBF-431C-8EDC-211A50D98DC1}" type="datetimeFigureOut">
              <a:rPr lang="en-US" smtClean="0"/>
              <a:t>1/21/2020</a:t>
            </a:fld>
            <a:endParaRPr lang="en-US"/>
          </a:p>
        </p:txBody>
      </p:sp>
      <p:sp>
        <p:nvSpPr>
          <p:cNvPr id="5" name="Footer Placeholder 4">
            <a:extLst>
              <a:ext uri="{FF2B5EF4-FFF2-40B4-BE49-F238E27FC236}">
                <a16:creationId xmlns:a16="http://schemas.microsoft.com/office/drawing/2014/main" id="{3751B5F9-5AB4-460E-9999-9BB8513FE7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290B63-B0F0-40DF-8885-D00F252000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34C9F-3E5C-4FB8-B79C-E60D6D47942C}" type="slidenum">
              <a:rPr lang="en-US" smtClean="0"/>
              <a:t>‹#›</a:t>
            </a:fld>
            <a:endParaRPr lang="en-US"/>
          </a:p>
        </p:txBody>
      </p:sp>
    </p:spTree>
    <p:extLst>
      <p:ext uri="{BB962C8B-B14F-4D97-AF65-F5344CB8AC3E}">
        <p14:creationId xmlns:p14="http://schemas.microsoft.com/office/powerpoint/2010/main" val="3142846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069EC8-4D83-42B9-B631-530E18120C0B}"/>
              </a:ext>
            </a:extLst>
          </p:cNvPr>
          <p:cNvSpPr/>
          <p:nvPr/>
        </p:nvSpPr>
        <p:spPr>
          <a:xfrm>
            <a:off x="609600" y="1012372"/>
            <a:ext cx="10972800" cy="4920343"/>
          </a:xfrm>
          <a:prstGeom prst="rect">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5725C4B6-08D3-4F92-BF14-7B735091EA9E}"/>
              </a:ext>
            </a:extLst>
          </p:cNvPr>
          <p:cNvSpPr txBox="1">
            <a:spLocks/>
          </p:cNvSpPr>
          <p:nvPr/>
        </p:nvSpPr>
        <p:spPr bwMode="auto">
          <a:xfrm>
            <a:off x="936170" y="1382486"/>
            <a:ext cx="10429861" cy="4550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defTabSz="457200" rtl="0" eaLnBrk="1" fontAlgn="base" hangingPunct="1">
              <a:lnSpc>
                <a:spcPct val="80000"/>
              </a:lnSpc>
              <a:spcBef>
                <a:spcPct val="0"/>
              </a:spcBef>
              <a:spcAft>
                <a:spcPct val="0"/>
              </a:spcAft>
              <a:defRPr sz="4800" b="1" kern="1200" cap="none" spc="-80" baseline="0">
                <a:solidFill>
                  <a:srgbClr val="1D538A"/>
                </a:solidFill>
                <a:latin typeface="MetaPro-Bold" panose="020B0804030101020102" pitchFamily="34" charset="0"/>
                <a:ea typeface="MS PGothic" pitchFamily="34" charset="-128"/>
                <a:cs typeface="MetaPro-Bold" panose="020B0804030101020102" pitchFamily="34" charset="0"/>
              </a:defRPr>
            </a:lvl1pPr>
            <a:lvl2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2pPr>
            <a:lvl3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3pPr>
            <a:lvl4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4pPr>
            <a:lvl5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5pPr>
            <a:lvl6pPr marL="4572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6pPr>
            <a:lvl7pPr marL="9144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7pPr>
            <a:lvl8pPr marL="13716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8pPr>
            <a:lvl9pPr marL="18288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9pPr>
          </a:lstStyle>
          <a:p>
            <a:pPr algn="ctr">
              <a:lnSpc>
                <a:spcPct val="100000"/>
              </a:lnSpc>
            </a:pPr>
            <a:r>
              <a:rPr lang="en-US" sz="4400" dirty="0">
                <a:latin typeface="Calibri" panose="020F0502020204030204" pitchFamily="34" charset="0"/>
              </a:rPr>
              <a:t>“PAs nearly always lower costs</a:t>
            </a:r>
            <a:br>
              <a:rPr lang="en-US" sz="4400" dirty="0">
                <a:latin typeface="Calibri" panose="020F0502020204030204" pitchFamily="34" charset="0"/>
              </a:rPr>
            </a:br>
            <a:r>
              <a:rPr lang="en-US" sz="4400" dirty="0">
                <a:latin typeface="Calibri" panose="020F0502020204030204" pitchFamily="34" charset="0"/>
              </a:rPr>
              <a:t>and increase profits for their employers because their salaries are less than half of physician salaries, on average, but their services can be billed at the full physician rate or at a modest discount .” </a:t>
            </a:r>
            <a:r>
              <a:rPr lang="en-US" sz="3200" b="0" dirty="0">
                <a:latin typeface="Calibri" panose="020F0502020204030204" pitchFamily="34" charset="0"/>
              </a:rPr>
              <a:t>MedPAC</a:t>
            </a:r>
          </a:p>
        </p:txBody>
      </p:sp>
      <p:sp>
        <p:nvSpPr>
          <p:cNvPr id="9" name="Title 1">
            <a:extLst>
              <a:ext uri="{FF2B5EF4-FFF2-40B4-BE49-F238E27FC236}">
                <a16:creationId xmlns:a16="http://schemas.microsoft.com/office/drawing/2014/main" id="{B4316AEE-EC55-4E61-9C7A-0CB35A5B218C}"/>
              </a:ext>
            </a:extLst>
          </p:cNvPr>
          <p:cNvSpPr txBox="1">
            <a:spLocks/>
          </p:cNvSpPr>
          <p:nvPr/>
        </p:nvSpPr>
        <p:spPr bwMode="auto">
          <a:xfrm>
            <a:off x="1085009" y="6585856"/>
            <a:ext cx="10429860" cy="27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lnSpc>
                <a:spcPct val="80000"/>
              </a:lnSpc>
              <a:spcBef>
                <a:spcPct val="0"/>
              </a:spcBef>
              <a:spcAft>
                <a:spcPct val="0"/>
              </a:spcAft>
              <a:defRPr sz="4000" b="1" kern="1200" spc="-80">
                <a:solidFill>
                  <a:srgbClr val="1D538A"/>
                </a:solidFill>
                <a:latin typeface="MetaPro-Bold" panose="020B0804030101020102" pitchFamily="34" charset="0"/>
                <a:ea typeface="MS PGothic" pitchFamily="34" charset="-128"/>
                <a:cs typeface="MetaPro-Bold" panose="020B0804030101020102" pitchFamily="34" charset="0"/>
              </a:defRPr>
            </a:lvl1pPr>
            <a:lvl2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2pPr>
            <a:lvl3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3pPr>
            <a:lvl4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4pPr>
            <a:lvl5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5pPr>
            <a:lvl6pPr marL="4572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6pPr>
            <a:lvl7pPr marL="9144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7pPr>
            <a:lvl8pPr marL="13716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8pPr>
            <a:lvl9pPr marL="18288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9pPr>
          </a:lstStyle>
          <a:p>
            <a:pPr marL="0" indent="0" algn="ctr">
              <a:buNone/>
            </a:pPr>
            <a:r>
              <a:rPr lang="en-US" sz="1400" b="0" dirty="0">
                <a:solidFill>
                  <a:schemeClr val="tx2"/>
                </a:solidFill>
                <a:latin typeface="Calibri" pitchFamily="34" charset="0"/>
                <a:cs typeface="+mn-cs"/>
              </a:rPr>
              <a:t>http://medpac.gov/docs/default-source/reports/jun19_medpac_reporttocongress_sec.pdf?sfvrsn=0</a:t>
            </a:r>
          </a:p>
        </p:txBody>
      </p:sp>
    </p:spTree>
    <p:extLst>
      <p:ext uri="{BB962C8B-B14F-4D97-AF65-F5344CB8AC3E}">
        <p14:creationId xmlns:p14="http://schemas.microsoft.com/office/powerpoint/2010/main" val="2932239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EA57162-26D9-459D-91F1-A08C089F9FF1}"/>
              </a:ext>
            </a:extLst>
          </p:cNvPr>
          <p:cNvSpPr/>
          <p:nvPr/>
        </p:nvSpPr>
        <p:spPr>
          <a:xfrm>
            <a:off x="609600" y="1481069"/>
            <a:ext cx="11084767" cy="3931851"/>
          </a:xfrm>
          <a:prstGeom prst="rect">
            <a:avLst/>
          </a:prstGeom>
          <a:solidFill>
            <a:schemeClr val="bg2">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entonSans Regular"/>
              <a:ea typeface="+mn-ea"/>
              <a:cs typeface="+mn-cs"/>
            </a:endParaRPr>
          </a:p>
        </p:txBody>
      </p:sp>
      <p:sp>
        <p:nvSpPr>
          <p:cNvPr id="2" name="Title 1"/>
          <p:cNvSpPr>
            <a:spLocks noGrp="1"/>
          </p:cNvSpPr>
          <p:nvPr>
            <p:ph type="title"/>
          </p:nvPr>
        </p:nvSpPr>
        <p:spPr/>
        <p:txBody>
          <a:bodyPr/>
          <a:lstStyle/>
          <a:p>
            <a:r>
              <a:rPr lang="en-US" dirty="0"/>
              <a:t>Reimbursement &amp; Profit	</a:t>
            </a:r>
          </a:p>
        </p:txBody>
      </p:sp>
      <p:sp>
        <p:nvSpPr>
          <p:cNvPr id="3" name="Content Placeholder 2"/>
          <p:cNvSpPr>
            <a:spLocks noGrp="1"/>
          </p:cNvSpPr>
          <p:nvPr>
            <p:ph idx="1"/>
          </p:nvPr>
        </p:nvSpPr>
        <p:spPr>
          <a:xfrm>
            <a:off x="765110" y="1481068"/>
            <a:ext cx="10702211" cy="2708967"/>
          </a:xfrm>
        </p:spPr>
        <p:txBody>
          <a:bodyPr anchor="ctr"/>
          <a:lstStyle/>
          <a:p>
            <a:pPr lvl="0">
              <a:spcBef>
                <a:spcPct val="20000"/>
              </a:spcBef>
              <a:spcAft>
                <a:spcPct val="0"/>
              </a:spcAft>
              <a:buClr>
                <a:prstClr val="black">
                  <a:lumMod val="50000"/>
                  <a:lumOff val="50000"/>
                </a:prstClr>
              </a:buClr>
              <a:buFont typeface="Wingdings" panose="05000000000000000000" pitchFamily="2" charset="2"/>
              <a:buChar char="§"/>
            </a:pPr>
            <a:r>
              <a:rPr lang="en-US" sz="3600" dirty="0">
                <a:solidFill>
                  <a:prstClr val="black">
                    <a:lumMod val="85000"/>
                    <a:lumOff val="15000"/>
                  </a:prstClr>
                </a:solidFill>
                <a:latin typeface="Calibri" panose="020F0502020204030204" pitchFamily="34" charset="0"/>
              </a:rPr>
              <a:t>PA reimbursement is at 85% of physician fee schedule</a:t>
            </a:r>
          </a:p>
          <a:p>
            <a:pPr lvl="0">
              <a:spcBef>
                <a:spcPct val="20000"/>
              </a:spcBef>
              <a:spcAft>
                <a:spcPct val="0"/>
              </a:spcAft>
              <a:buClr>
                <a:prstClr val="black">
                  <a:lumMod val="50000"/>
                  <a:lumOff val="50000"/>
                </a:prstClr>
              </a:buClr>
              <a:buFont typeface="Wingdings" panose="05000000000000000000" pitchFamily="2" charset="2"/>
              <a:buChar char="§"/>
            </a:pPr>
            <a:r>
              <a:rPr lang="en-US" sz="3600" dirty="0">
                <a:solidFill>
                  <a:prstClr val="black">
                    <a:lumMod val="85000"/>
                    <a:lumOff val="15000"/>
                  </a:prstClr>
                </a:solidFill>
                <a:latin typeface="Calibri" panose="020F0502020204030204" pitchFamily="34" charset="0"/>
              </a:rPr>
              <a:t>PA salary is 40% - 50% that of physician salary</a:t>
            </a:r>
          </a:p>
          <a:p>
            <a:pPr lvl="0">
              <a:spcBef>
                <a:spcPct val="20000"/>
              </a:spcBef>
              <a:spcAft>
                <a:spcPct val="0"/>
              </a:spcAft>
              <a:buClr>
                <a:prstClr val="black">
                  <a:lumMod val="50000"/>
                  <a:lumOff val="50000"/>
                </a:prstClr>
              </a:buClr>
              <a:buFont typeface="Wingdings" panose="05000000000000000000" pitchFamily="2" charset="2"/>
              <a:buChar char="§"/>
            </a:pPr>
            <a:r>
              <a:rPr lang="en-US" sz="3600" dirty="0">
                <a:solidFill>
                  <a:prstClr val="black">
                    <a:lumMod val="85000"/>
                    <a:lumOff val="15000"/>
                  </a:prstClr>
                </a:solidFill>
                <a:latin typeface="Calibri" panose="020F0502020204030204" pitchFamily="34" charset="0"/>
              </a:rPr>
              <a:t>Gross profit for PA is greater than that for physician</a:t>
            </a:r>
          </a:p>
        </p:txBody>
      </p:sp>
      <p:sp>
        <p:nvSpPr>
          <p:cNvPr id="6" name="Rectangle 5">
            <a:extLst>
              <a:ext uri="{FF2B5EF4-FFF2-40B4-BE49-F238E27FC236}">
                <a16:creationId xmlns:a16="http://schemas.microsoft.com/office/drawing/2014/main" id="{9CB9280C-7398-41DA-B211-1D48434921D5}"/>
              </a:ext>
            </a:extLst>
          </p:cNvPr>
          <p:cNvSpPr/>
          <p:nvPr/>
        </p:nvSpPr>
        <p:spPr>
          <a:xfrm>
            <a:off x="625149" y="4083265"/>
            <a:ext cx="11069217" cy="2238503"/>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7" name="Content Placeholder 2">
            <a:extLst>
              <a:ext uri="{FF2B5EF4-FFF2-40B4-BE49-F238E27FC236}">
                <a16:creationId xmlns:a16="http://schemas.microsoft.com/office/drawing/2014/main" id="{D8C2BC73-D8A5-47B5-BFB9-FC0CED41E92A}"/>
              </a:ext>
            </a:extLst>
          </p:cNvPr>
          <p:cNvSpPr txBox="1">
            <a:spLocks/>
          </p:cNvSpPr>
          <p:nvPr/>
        </p:nvSpPr>
        <p:spPr bwMode="auto">
          <a:xfrm>
            <a:off x="749560" y="4083265"/>
            <a:ext cx="10817290" cy="2238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365760" algn="l" defTabSz="457200" rtl="0" eaLnBrk="1" fontAlgn="base" hangingPunct="1">
              <a:spcBef>
                <a:spcPts val="600"/>
              </a:spcBef>
              <a:spcAft>
                <a:spcPts val="600"/>
              </a:spcAft>
              <a:buClr>
                <a:schemeClr val="tx1">
                  <a:lumMod val="50000"/>
                  <a:lumOff val="50000"/>
                </a:schemeClr>
              </a:buClr>
              <a:buSzPct val="100000"/>
              <a:buFont typeface="Lucida Grande"/>
              <a:buChar char="»"/>
              <a:defRPr sz="2800" kern="1200">
                <a:solidFill>
                  <a:schemeClr val="bg2">
                    <a:lumMod val="50000"/>
                  </a:schemeClr>
                </a:solidFill>
                <a:latin typeface="BentonSans Regular" panose="02000503000000020004" pitchFamily="50" charset="0"/>
                <a:ea typeface="MS PGothic" pitchFamily="34" charset="-128"/>
                <a:cs typeface="Arial"/>
              </a:defRPr>
            </a:lvl1pPr>
            <a:lvl2pPr marL="457200" indent="-228600" algn="l" defTabSz="457200" rtl="0" eaLnBrk="1" fontAlgn="base" hangingPunct="1">
              <a:spcBef>
                <a:spcPts val="600"/>
              </a:spcBef>
              <a:spcAft>
                <a:spcPts val="600"/>
              </a:spcAft>
              <a:buClr>
                <a:schemeClr val="tx1">
                  <a:lumMod val="50000"/>
                  <a:lumOff val="50000"/>
                </a:schemeClr>
              </a:buClr>
              <a:buSzPct val="80000"/>
              <a:buFont typeface="Lucida Grande"/>
              <a:buChar char="▸"/>
              <a:defRPr sz="2400" kern="1200">
                <a:solidFill>
                  <a:schemeClr val="bg2">
                    <a:lumMod val="50000"/>
                  </a:schemeClr>
                </a:solidFill>
                <a:latin typeface="BentonSans Regular" panose="02000503000000020004" pitchFamily="50" charset="0"/>
                <a:ea typeface="MS PGothic" pitchFamily="34" charset="-128"/>
                <a:cs typeface="Arial"/>
              </a:defRPr>
            </a:lvl2pPr>
            <a:lvl3pPr marL="777240" indent="-228600" algn="l" defTabSz="457200" rtl="0" eaLnBrk="1" fontAlgn="base" hangingPunct="1">
              <a:spcBef>
                <a:spcPts val="600"/>
              </a:spcBef>
              <a:spcAft>
                <a:spcPts val="600"/>
              </a:spcAft>
              <a:buClr>
                <a:schemeClr val="tx1">
                  <a:lumMod val="50000"/>
                  <a:lumOff val="50000"/>
                </a:schemeClr>
              </a:buClr>
              <a:buSzPct val="80000"/>
              <a:buFont typeface="Lucida Grande"/>
              <a:buChar char="▹"/>
              <a:defRPr sz="2000" kern="1200">
                <a:solidFill>
                  <a:schemeClr val="bg2">
                    <a:lumMod val="50000"/>
                  </a:schemeClr>
                </a:solidFill>
                <a:latin typeface="BentonSans Regular" panose="02000503000000020004" pitchFamily="50" charset="0"/>
                <a:ea typeface="MS PGothic" pitchFamily="34" charset="-128"/>
                <a:cs typeface="Arial"/>
              </a:defRPr>
            </a:lvl3pPr>
            <a:lvl4pPr marL="1051560" indent="-228600" algn="l" defTabSz="457200" rtl="0" eaLnBrk="1" fontAlgn="base" hangingPunct="1">
              <a:spcBef>
                <a:spcPts val="600"/>
              </a:spcBef>
              <a:spcAft>
                <a:spcPts val="600"/>
              </a:spcAft>
              <a:buClr>
                <a:schemeClr val="tx1">
                  <a:lumMod val="50000"/>
                  <a:lumOff val="50000"/>
                </a:schemeClr>
              </a:buClr>
              <a:buSzPct val="70000"/>
              <a:buFont typeface="Lucida Grande"/>
              <a:buChar char="▸"/>
              <a:defRPr sz="1800" kern="1200">
                <a:solidFill>
                  <a:schemeClr val="bg2">
                    <a:lumMod val="50000"/>
                  </a:schemeClr>
                </a:solidFill>
                <a:latin typeface="BentonSans Regular" panose="02000503000000020004" pitchFamily="50" charset="0"/>
                <a:ea typeface="MS PGothic" pitchFamily="34" charset="-128"/>
                <a:cs typeface="Arial"/>
              </a:defRPr>
            </a:lvl4pPr>
            <a:lvl5pPr marL="1325880" indent="-228600" algn="l" defTabSz="457200" rtl="0" eaLnBrk="1" fontAlgn="base" hangingPunct="1">
              <a:spcBef>
                <a:spcPts val="600"/>
              </a:spcBef>
              <a:spcAft>
                <a:spcPts val="600"/>
              </a:spcAft>
              <a:buClr>
                <a:schemeClr val="tx1">
                  <a:lumMod val="50000"/>
                  <a:lumOff val="50000"/>
                </a:schemeClr>
              </a:buClr>
              <a:buSzPct val="70000"/>
              <a:buFont typeface="Lucida Grande"/>
              <a:buChar char="»"/>
              <a:defRPr sz="1600" kern="1200">
                <a:solidFill>
                  <a:schemeClr val="bg2">
                    <a:lumMod val="50000"/>
                  </a:schemeClr>
                </a:solidFill>
                <a:latin typeface="BentonSans Regular" panose="02000503000000020004" pitchFamily="50" charset="0"/>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ct val="20000"/>
              </a:spcBef>
              <a:spcAft>
                <a:spcPct val="0"/>
              </a:spcAft>
              <a:buClr>
                <a:prstClr val="black">
                  <a:lumMod val="50000"/>
                  <a:lumOff val="50000"/>
                </a:prstClr>
              </a:buClr>
              <a:buFont typeface="Lucida Grande"/>
              <a:buNone/>
            </a:pPr>
            <a:endParaRPr lang="en-US" sz="2400" b="1" dirty="0">
              <a:solidFill>
                <a:schemeClr val="bg1"/>
              </a:solidFill>
              <a:latin typeface="Calibri" panose="020F0502020204030204" pitchFamily="34" charset="0"/>
            </a:endParaRPr>
          </a:p>
          <a:p>
            <a:pPr marL="0" indent="0" algn="ctr">
              <a:spcBef>
                <a:spcPct val="20000"/>
              </a:spcBef>
              <a:spcAft>
                <a:spcPct val="0"/>
              </a:spcAft>
              <a:buClr>
                <a:prstClr val="black">
                  <a:lumMod val="50000"/>
                  <a:lumOff val="50000"/>
                </a:prstClr>
              </a:buClr>
              <a:buFont typeface="Lucida Grande"/>
              <a:buNone/>
            </a:pPr>
            <a:r>
              <a:rPr lang="en-US" sz="3200" b="1" dirty="0">
                <a:solidFill>
                  <a:schemeClr val="bg1"/>
                </a:solidFill>
                <a:latin typeface="Calibri" panose="020F0502020204030204" pitchFamily="34" charset="0"/>
              </a:rPr>
              <a:t>Gross Profit</a:t>
            </a:r>
          </a:p>
          <a:p>
            <a:pPr marL="0" indent="0" algn="ctr">
              <a:spcBef>
                <a:spcPct val="20000"/>
              </a:spcBef>
              <a:spcAft>
                <a:spcPct val="0"/>
              </a:spcAft>
              <a:buClr>
                <a:prstClr val="black">
                  <a:lumMod val="50000"/>
                  <a:lumOff val="50000"/>
                </a:prstClr>
              </a:buClr>
              <a:buFont typeface="Lucida Grande"/>
              <a:buNone/>
            </a:pPr>
            <a:r>
              <a:rPr lang="en-US" sz="3200" dirty="0">
                <a:solidFill>
                  <a:schemeClr val="bg1"/>
                </a:solidFill>
                <a:latin typeface="Calibri" panose="020F0502020204030204" pitchFamily="34" charset="0"/>
              </a:rPr>
              <a:t>amount by which revenue exceeds costs of business</a:t>
            </a:r>
          </a:p>
        </p:txBody>
      </p:sp>
    </p:spTree>
    <p:extLst>
      <p:ext uri="{BB962C8B-B14F-4D97-AF65-F5344CB8AC3E}">
        <p14:creationId xmlns:p14="http://schemas.microsoft.com/office/powerpoint/2010/main" val="2208947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0366744" y="3797559"/>
            <a:ext cx="1727479" cy="2020678"/>
          </a:xfrm>
        </p:spPr>
        <p:txBody>
          <a:bodyPr>
            <a:noAutofit/>
          </a:bodyPr>
          <a:lstStyle/>
          <a:p>
            <a:pPr algn="ctr"/>
            <a:r>
              <a:rPr lang="en-US" sz="2000" dirty="0">
                <a:solidFill>
                  <a:schemeClr val="tx2"/>
                </a:solidFill>
                <a:latin typeface="Calibri" panose="020F0502020204030204" pitchFamily="34" charset="0"/>
              </a:rPr>
              <a:t>Gross Profit</a:t>
            </a:r>
            <a:br>
              <a:rPr lang="en-US" sz="200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a:t>
            </a:r>
            <a:br>
              <a:rPr lang="en-US" sz="12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reimbursement</a:t>
            </a:r>
            <a:br>
              <a:rPr lang="en-US" sz="20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a:t>
            </a:r>
            <a:br>
              <a:rPr lang="en-US" sz="20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hourly salary</a:t>
            </a:r>
            <a:br>
              <a:rPr lang="en-US" sz="1800" b="0" dirty="0">
                <a:solidFill>
                  <a:schemeClr val="tx2"/>
                </a:solidFill>
                <a:latin typeface="Calibri" panose="020F0502020204030204" pitchFamily="34" charset="0"/>
              </a:rPr>
            </a:br>
            <a:br>
              <a:rPr lang="en-US" sz="2400" b="0" dirty="0">
                <a:solidFill>
                  <a:schemeClr val="tx2"/>
                </a:solidFill>
                <a:latin typeface="Calibri" panose="020F0502020204030204" pitchFamily="34" charset="0"/>
              </a:rPr>
            </a:br>
            <a:r>
              <a:rPr lang="en-US" sz="1600" b="0" dirty="0">
                <a:solidFill>
                  <a:schemeClr val="tx2"/>
                </a:solidFill>
                <a:latin typeface="Calibri" panose="020F0502020204030204" pitchFamily="34" charset="0"/>
              </a:rPr>
              <a:t>(assuming 60 minute time spent)</a:t>
            </a:r>
            <a:endParaRPr lang="en-US" sz="1600" b="0" dirty="0">
              <a:latin typeface="Calibri" panose="020F0502020204030204" pitchFamily="34" charset="0"/>
            </a:endParaRPr>
          </a:p>
        </p:txBody>
      </p:sp>
      <p:sp>
        <p:nvSpPr>
          <p:cNvPr id="8" name="Title 1"/>
          <p:cNvSpPr txBox="1">
            <a:spLocks/>
          </p:cNvSpPr>
          <p:nvPr/>
        </p:nvSpPr>
        <p:spPr bwMode="auto">
          <a:xfrm>
            <a:off x="249178" y="509211"/>
            <a:ext cx="11571347" cy="81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defTabSz="457200" rtl="0" eaLnBrk="1" fontAlgn="base" hangingPunct="1">
              <a:lnSpc>
                <a:spcPct val="80000"/>
              </a:lnSpc>
              <a:spcBef>
                <a:spcPct val="0"/>
              </a:spcBef>
              <a:spcAft>
                <a:spcPct val="0"/>
              </a:spcAft>
              <a:defRPr sz="4800" b="1" kern="1200" cap="none" spc="-80" baseline="0">
                <a:solidFill>
                  <a:srgbClr val="1D538A"/>
                </a:solidFill>
                <a:latin typeface="MetaPro-Bold" panose="020B0804030101020102" pitchFamily="34" charset="0"/>
                <a:ea typeface="MS PGothic" pitchFamily="34" charset="-128"/>
                <a:cs typeface="MetaPro-Bold" panose="020B0804030101020102" pitchFamily="34" charset="0"/>
              </a:defRPr>
            </a:lvl1pPr>
            <a:lvl2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2pPr>
            <a:lvl3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3pPr>
            <a:lvl4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4pPr>
            <a:lvl5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5pPr>
            <a:lvl6pPr marL="4572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6pPr>
            <a:lvl7pPr marL="9144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7pPr>
            <a:lvl8pPr marL="13716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8pPr>
            <a:lvl9pPr marL="18288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9pPr>
          </a:lstStyle>
          <a:p>
            <a:r>
              <a:rPr lang="en-US" sz="3200" dirty="0"/>
              <a:t>Profit and Gross Profit: Initial Hospital Care</a:t>
            </a:r>
            <a:r>
              <a:rPr lang="en-US" sz="3200" dirty="0">
                <a:solidFill>
                  <a:srgbClr val="C00000"/>
                </a:solidFill>
              </a:rPr>
              <a:t>	</a:t>
            </a:r>
            <a:br>
              <a:rPr lang="en-US" sz="3200" dirty="0">
                <a:solidFill>
                  <a:srgbClr val="C00000"/>
                </a:solidFill>
              </a:rPr>
            </a:br>
            <a:endParaRPr lang="en-US" sz="2000" dirty="0">
              <a:solidFill>
                <a:srgbClr val="C00000"/>
              </a:solidFill>
            </a:endParaRPr>
          </a:p>
        </p:txBody>
      </p:sp>
      <p:sp>
        <p:nvSpPr>
          <p:cNvPr id="2" name="Rectangle 1"/>
          <p:cNvSpPr/>
          <p:nvPr/>
        </p:nvSpPr>
        <p:spPr>
          <a:xfrm>
            <a:off x="333152" y="5818237"/>
            <a:ext cx="10745974" cy="523220"/>
          </a:xfrm>
          <a:prstGeom prst="rect">
            <a:avLst/>
          </a:prstGeom>
        </p:spPr>
        <p:txBody>
          <a:bodyPr wrap="square">
            <a:spAutoFit/>
          </a:bodyPr>
          <a:lstStyle/>
          <a:p>
            <a:r>
              <a:rPr lang="en-US" sz="1400" dirty="0">
                <a:solidFill>
                  <a:schemeClr val="tx2"/>
                </a:solidFill>
              </a:rPr>
              <a:t>https://www.medpagetoday.com/practicemanagement/salary-survey/77085	</a:t>
            </a:r>
          </a:p>
          <a:p>
            <a:r>
              <a:rPr lang="en-US" sz="1400" dirty="0">
                <a:solidFill>
                  <a:schemeClr val="tx2"/>
                </a:solidFill>
              </a:rPr>
              <a:t>https://www.cms.gov/apps/physician-fee-schedule/search/search-criteria.aspx</a:t>
            </a:r>
          </a:p>
        </p:txBody>
      </p:sp>
      <p:graphicFrame>
        <p:nvGraphicFramePr>
          <p:cNvPr id="10" name="Content Placeholder 3">
            <a:extLst>
              <a:ext uri="{FF2B5EF4-FFF2-40B4-BE49-F238E27FC236}">
                <a16:creationId xmlns:a16="http://schemas.microsoft.com/office/drawing/2014/main" id="{189D1A96-66FD-44F1-9107-E6DAC6D73027}"/>
              </a:ext>
            </a:extLst>
          </p:cNvPr>
          <p:cNvGraphicFramePr>
            <a:graphicFrameLocks/>
          </p:cNvGraphicFramePr>
          <p:nvPr/>
        </p:nvGraphicFramePr>
        <p:xfrm>
          <a:off x="277964" y="979715"/>
          <a:ext cx="9766044" cy="4815029"/>
        </p:xfrm>
        <a:graphic>
          <a:graphicData uri="http://schemas.openxmlformats.org/drawingml/2006/table">
            <a:tbl>
              <a:tblPr firstRow="1" bandRow="1">
                <a:effectLst>
                  <a:innerShdw blurRad="114300">
                    <a:prstClr val="black"/>
                  </a:innerShdw>
                </a:effectLst>
                <a:tableStyleId>{5C22544A-7EE6-4342-B048-85BDC9FD1C3A}</a:tableStyleId>
              </a:tblPr>
              <a:tblGrid>
                <a:gridCol w="1085116">
                  <a:extLst>
                    <a:ext uri="{9D8B030D-6E8A-4147-A177-3AD203B41FA5}">
                      <a16:colId xmlns:a16="http://schemas.microsoft.com/office/drawing/2014/main" val="20000"/>
                    </a:ext>
                  </a:extLst>
                </a:gridCol>
                <a:gridCol w="1218607">
                  <a:extLst>
                    <a:ext uri="{9D8B030D-6E8A-4147-A177-3AD203B41FA5}">
                      <a16:colId xmlns:a16="http://schemas.microsoft.com/office/drawing/2014/main" val="20001"/>
                    </a:ext>
                  </a:extLst>
                </a:gridCol>
                <a:gridCol w="951625">
                  <a:extLst>
                    <a:ext uri="{9D8B030D-6E8A-4147-A177-3AD203B41FA5}">
                      <a16:colId xmlns:a16="http://schemas.microsoft.com/office/drawing/2014/main" val="20002"/>
                    </a:ext>
                  </a:extLst>
                </a:gridCol>
                <a:gridCol w="1085116">
                  <a:extLst>
                    <a:ext uri="{9D8B030D-6E8A-4147-A177-3AD203B41FA5}">
                      <a16:colId xmlns:a16="http://schemas.microsoft.com/office/drawing/2014/main" val="20003"/>
                    </a:ext>
                  </a:extLst>
                </a:gridCol>
                <a:gridCol w="1085116">
                  <a:extLst>
                    <a:ext uri="{9D8B030D-6E8A-4147-A177-3AD203B41FA5}">
                      <a16:colId xmlns:a16="http://schemas.microsoft.com/office/drawing/2014/main" val="20004"/>
                    </a:ext>
                  </a:extLst>
                </a:gridCol>
                <a:gridCol w="1085116">
                  <a:extLst>
                    <a:ext uri="{9D8B030D-6E8A-4147-A177-3AD203B41FA5}">
                      <a16:colId xmlns:a16="http://schemas.microsoft.com/office/drawing/2014/main" val="20005"/>
                    </a:ext>
                  </a:extLst>
                </a:gridCol>
                <a:gridCol w="1085116">
                  <a:extLst>
                    <a:ext uri="{9D8B030D-6E8A-4147-A177-3AD203B41FA5}">
                      <a16:colId xmlns:a16="http://schemas.microsoft.com/office/drawing/2014/main" val="20006"/>
                    </a:ext>
                  </a:extLst>
                </a:gridCol>
                <a:gridCol w="1085116">
                  <a:extLst>
                    <a:ext uri="{9D8B030D-6E8A-4147-A177-3AD203B41FA5}">
                      <a16:colId xmlns:a16="http://schemas.microsoft.com/office/drawing/2014/main" val="20007"/>
                    </a:ext>
                  </a:extLst>
                </a:gridCol>
                <a:gridCol w="1085116">
                  <a:extLst>
                    <a:ext uri="{9D8B030D-6E8A-4147-A177-3AD203B41FA5}">
                      <a16:colId xmlns:a16="http://schemas.microsoft.com/office/drawing/2014/main" val="20008"/>
                    </a:ext>
                  </a:extLst>
                </a:gridCol>
              </a:tblGrid>
              <a:tr h="1158501">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Provider Type</a:t>
                      </a:r>
                    </a:p>
                    <a:p>
                      <a:pPr marL="0" algn="ctr" defTabSz="457200" rtl="0" eaLnBrk="1" latinLnBrk="0" hangingPunct="1"/>
                      <a:endParaRPr lang="en-US" sz="1100" b="0" kern="1200" dirty="0">
                        <a:solidFill>
                          <a:schemeClr val="lt1"/>
                        </a:solidFill>
                        <a:latin typeface="Calibri" panose="020F0502020204030204" pitchFamily="34" charset="0"/>
                        <a:ea typeface="+mn-ea"/>
                        <a:cs typeface="+mn-cs"/>
                      </a:endParaRPr>
                    </a:p>
                  </a:txBody>
                  <a:tcPr anchor="b">
                    <a:lnL w="12700" cmpd="sng">
                      <a:noFill/>
                    </a:lnL>
                    <a:lnR w="3175" cap="flat" cmpd="sng" algn="ctr">
                      <a:solidFill>
                        <a:schemeClr val="tx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rowSpan="2">
                  <a:txBody>
                    <a:bodyPr/>
                    <a:lstStyle/>
                    <a:p>
                      <a:pPr algn="ctr"/>
                      <a:r>
                        <a:rPr lang="en-US" sz="1600" b="0" kern="1200" dirty="0">
                          <a:solidFill>
                            <a:schemeClr val="lt1"/>
                          </a:solidFill>
                          <a:latin typeface="Calibri" panose="020F0502020204030204" pitchFamily="34" charset="0"/>
                          <a:ea typeface="+mn-ea"/>
                          <a:cs typeface="+mn-cs"/>
                        </a:rPr>
                        <a:t>Median Annual </a:t>
                      </a:r>
                      <a:r>
                        <a:rPr lang="en-US" sz="1600" b="0" kern="1200" dirty="0" err="1">
                          <a:solidFill>
                            <a:schemeClr val="lt1"/>
                          </a:solidFill>
                          <a:latin typeface="Calibri" panose="020F0502020204030204" pitchFamily="34" charset="0"/>
                          <a:ea typeface="+mn-ea"/>
                          <a:cs typeface="+mn-cs"/>
                        </a:rPr>
                        <a:t>Compen-sation</a:t>
                      </a:r>
                      <a:endParaRPr lang="en-US" sz="1600" b="0" kern="1200" dirty="0">
                        <a:solidFill>
                          <a:schemeClr val="lt1"/>
                        </a:solidFill>
                        <a:latin typeface="Calibri" panose="020F0502020204030204" pitchFamily="34" charset="0"/>
                        <a:ea typeface="+mn-ea"/>
                        <a:cs typeface="+mn-cs"/>
                      </a:endParaRPr>
                    </a:p>
                    <a:p>
                      <a:pPr algn="ctr"/>
                      <a:endParaRPr lang="en-US" sz="1100" b="0" kern="1200" dirty="0">
                        <a:solidFill>
                          <a:schemeClr val="lt1"/>
                        </a:solidFill>
                        <a:latin typeface="Calibri" panose="020F0502020204030204" pitchFamily="34" charset="0"/>
                        <a:ea typeface="+mn-ea"/>
                        <a:cs typeface="+mn-cs"/>
                      </a:endParaRPr>
                    </a:p>
                  </a:txBody>
                  <a:tcPr anchor="b">
                    <a:lnL w="3175" cap="flat" cmpd="sng" algn="ctr">
                      <a:solidFill>
                        <a:schemeClr val="tx1">
                          <a:lumMod val="20000"/>
                          <a:lumOff val="8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rowSpan="2">
                  <a:txBody>
                    <a:bodyPr/>
                    <a:lstStyle/>
                    <a:p>
                      <a:pPr marL="0" algn="ctr" defTabSz="457200" rtl="0" eaLnBrk="1" latinLnBrk="0" hangingPunct="1"/>
                      <a:r>
                        <a:rPr lang="en-US" sz="1600" b="0" kern="1200" dirty="0">
                          <a:solidFill>
                            <a:schemeClr val="lt1"/>
                          </a:solidFill>
                          <a:latin typeface="Calibri" panose="020F0502020204030204" pitchFamily="34" charset="0"/>
                          <a:ea typeface="+mn-ea"/>
                          <a:cs typeface="+mn-cs"/>
                        </a:rPr>
                        <a:t>Hourly Salary</a:t>
                      </a:r>
                    </a:p>
                    <a:p>
                      <a:pPr marL="0" algn="ctr" defTabSz="457200" rtl="0" eaLnBrk="1" latinLnBrk="0" hangingPunct="1"/>
                      <a:endParaRPr lang="en-US" sz="900" b="0" kern="1200" dirty="0">
                        <a:solidFill>
                          <a:schemeClr val="lt1"/>
                        </a:solidFill>
                        <a:latin typeface="Calibri" panose="020F0502020204030204" pitchFamily="34" charset="0"/>
                        <a:ea typeface="+mn-ea"/>
                        <a:cs typeface="+mn-cs"/>
                      </a:endParaRPr>
                    </a:p>
                  </a:txBody>
                  <a:tcPr anchor="b">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Initial Hospital Care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(99221)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a:solidFill>
                          <a:schemeClr val="lt1"/>
                        </a:solidFill>
                        <a:latin typeface="Calibri" panose="020F0502020204030204" pitchFamily="34" charset="0"/>
                        <a:ea typeface="+mn-ea"/>
                        <a:cs typeface="+mn-cs"/>
                      </a:endParaRPr>
                    </a:p>
                  </a:txBody>
                  <a:tcPr>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algn="ctr"/>
                      <a:r>
                        <a:rPr lang="en-US" sz="2000" b="0" kern="1200" dirty="0">
                          <a:solidFill>
                            <a:schemeClr val="lt1"/>
                          </a:solidFill>
                          <a:latin typeface="Calibri" panose="020F0502020204030204" pitchFamily="34" charset="0"/>
                          <a:ea typeface="+mn-ea"/>
                          <a:cs typeface="+mn-cs"/>
                        </a:rPr>
                        <a:t>Initial Hospital Care</a:t>
                      </a:r>
                    </a:p>
                    <a:p>
                      <a:pPr algn="ctr"/>
                      <a:r>
                        <a:rPr lang="en-US" sz="2000" b="0" kern="1200" dirty="0">
                          <a:solidFill>
                            <a:schemeClr val="lt1"/>
                          </a:solidFill>
                          <a:latin typeface="Calibri" panose="020F0502020204030204" pitchFamily="34" charset="0"/>
                          <a:ea typeface="+mn-ea"/>
                          <a:cs typeface="+mn-cs"/>
                        </a:rPr>
                        <a:t>(99222)</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a:solidFill>
                          <a:schemeClr val="lt1"/>
                        </a:solidFill>
                        <a:latin typeface="Calibri" panose="020F0502020204030204" pitchFamily="34" charset="0"/>
                        <a:ea typeface="+mn-ea"/>
                        <a:cs typeface="+mn-cs"/>
                      </a:endParaRPr>
                    </a:p>
                  </a:txBody>
                  <a:tcPr>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algn="ctr"/>
                      <a:r>
                        <a:rPr lang="en-US" sz="2000" b="0" kern="1200" dirty="0">
                          <a:solidFill>
                            <a:schemeClr val="lt1"/>
                          </a:solidFill>
                          <a:latin typeface="Calibri" panose="020F0502020204030204" pitchFamily="34" charset="0"/>
                          <a:ea typeface="+mn-ea"/>
                          <a:cs typeface="+mn-cs"/>
                        </a:rPr>
                        <a:t>Initial Hospital Care</a:t>
                      </a:r>
                    </a:p>
                    <a:p>
                      <a:pPr algn="ctr"/>
                      <a:r>
                        <a:rPr lang="en-US" sz="2000" b="0" kern="1200" dirty="0">
                          <a:solidFill>
                            <a:schemeClr val="lt1"/>
                          </a:solidFill>
                          <a:latin typeface="Calibri" panose="020F0502020204030204" pitchFamily="34" charset="0"/>
                          <a:ea typeface="+mn-ea"/>
                          <a:cs typeface="+mn-cs"/>
                        </a:rPr>
                        <a:t>(99223)</a:t>
                      </a:r>
                    </a:p>
                  </a:txBody>
                  <a:tcPr anchor="ct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algn="ctr"/>
                      <a:endParaRPr lang="en-US" sz="20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extLst>
                  <a:ext uri="{0D108BD9-81ED-4DB2-BD59-A6C34878D82A}">
                    <a16:rowId xmlns:a16="http://schemas.microsoft.com/office/drawing/2014/main" val="10000"/>
                  </a:ext>
                </a:extLst>
              </a:tr>
              <a:tr h="847192">
                <a:tc vMerge="1">
                  <a:txBody>
                    <a:bodyPr/>
                    <a:lstStyle/>
                    <a:p>
                      <a:pPr marL="0" algn="ctr" defTabSz="457200" rtl="0" eaLnBrk="1" latinLnBrk="0" hangingPunct="1"/>
                      <a:endParaRPr lang="en-US" sz="1600" b="0" kern="1200" dirty="0">
                        <a:solidFill>
                          <a:schemeClr val="lt1"/>
                        </a:solidFill>
                        <a:latin typeface="Calibri" panose="020F0502020204030204" pitchFamily="34" charset="0"/>
                        <a:ea typeface="+mn-ea"/>
                        <a:cs typeface="+mn-cs"/>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vMerge="1">
                  <a:txBody>
                    <a:bodyPr/>
                    <a:lstStyle/>
                    <a:p>
                      <a:pPr algn="ctr"/>
                      <a:endParaRPr lang="en-US" sz="1600" b="0" kern="1200" dirty="0">
                        <a:solidFill>
                          <a:schemeClr val="lt1"/>
                        </a:solidFill>
                        <a:latin typeface="Calibri" panose="020F0502020204030204" pitchFamily="34" charset="0"/>
                        <a:ea typeface="+mn-ea"/>
                        <a:cs typeface="+mn-cs"/>
                      </a:endParaRPr>
                    </a:p>
                  </a:txBody>
                  <a:tcPr anchor="ctr">
                    <a:lnL w="12700" cmpd="sng">
                      <a:noFill/>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vMerge="1">
                  <a:txBody>
                    <a:bodyPr/>
                    <a:lstStyle/>
                    <a:p>
                      <a:endParaRPr lang="en-US"/>
                    </a:p>
                  </a:txBody>
                  <a:tcPr/>
                </a:tc>
                <a:tc>
                  <a:txBody>
                    <a:bodyPr/>
                    <a:lstStyle/>
                    <a:p>
                      <a:pPr algn="ctr"/>
                      <a:r>
                        <a:rPr lang="en-US" sz="1600" b="0" kern="1200" dirty="0">
                          <a:solidFill>
                            <a:schemeClr val="lt1"/>
                          </a:solidFill>
                          <a:latin typeface="Calibri" panose="020F0502020204030204" pitchFamily="34" charset="0"/>
                          <a:ea typeface="+mn-ea"/>
                          <a:cs typeface="+mn-cs"/>
                        </a:rPr>
                        <a:t>Reimburse-</a:t>
                      </a:r>
                      <a:r>
                        <a:rPr lang="en-US" sz="1600" b="0" kern="1200" dirty="0" err="1">
                          <a:solidFill>
                            <a:schemeClr val="lt1"/>
                          </a:solidFill>
                          <a:latin typeface="Calibri" panose="020F0502020204030204" pitchFamily="34" charset="0"/>
                          <a:ea typeface="+mn-ea"/>
                          <a:cs typeface="+mn-cs"/>
                        </a:rPr>
                        <a:t>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3175" cap="flat" cmpd="sng" algn="ctr">
                      <a:solidFill>
                        <a:schemeClr val="tx1">
                          <a:lumMod val="20000"/>
                          <a:lumOff val="80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Gross Profit</a:t>
                      </a:r>
                    </a:p>
                  </a:txBody>
                  <a:tcPr anchor="ctr">
                    <a:lnL w="3175" cap="flat" cmpd="sng" algn="ctr">
                      <a:solidFill>
                        <a:schemeClr val="tx1">
                          <a:lumMod val="20000"/>
                          <a:lumOff val="80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algn="ctr"/>
                      <a:r>
                        <a:rPr lang="en-US" sz="1600" b="0" kern="1200" dirty="0">
                          <a:solidFill>
                            <a:schemeClr val="lt1"/>
                          </a:solidFill>
                          <a:latin typeface="Calibri" panose="020F0502020204030204" pitchFamily="34" charset="0"/>
                          <a:ea typeface="+mn-ea"/>
                          <a:cs typeface="+mn-cs"/>
                        </a:rPr>
                        <a:t>Reimburse-</a:t>
                      </a:r>
                      <a:r>
                        <a:rPr lang="en-US" sz="1600" b="0" kern="1200" dirty="0" err="1">
                          <a:solidFill>
                            <a:schemeClr val="lt1"/>
                          </a:solidFill>
                          <a:latin typeface="Calibri" panose="020F0502020204030204" pitchFamily="34" charset="0"/>
                          <a:ea typeface="+mn-ea"/>
                          <a:cs typeface="+mn-cs"/>
                        </a:rPr>
                        <a:t>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Gross</a:t>
                      </a:r>
                      <a:r>
                        <a:rPr lang="en-US" sz="1600" b="0" kern="1200" baseline="0" dirty="0">
                          <a:solidFill>
                            <a:schemeClr val="lt1"/>
                          </a:solidFill>
                          <a:latin typeface="Calibri" panose="020F0502020204030204" pitchFamily="34" charset="0"/>
                          <a:ea typeface="+mn-ea"/>
                          <a:cs typeface="+mn-cs"/>
                        </a:rPr>
                        <a:t> </a:t>
                      </a:r>
                      <a:r>
                        <a:rPr lang="en-US" sz="1600" b="0" kern="1200" dirty="0">
                          <a:solidFill>
                            <a:schemeClr val="lt1"/>
                          </a:solidFill>
                          <a:latin typeface="Calibri" panose="020F0502020204030204" pitchFamily="34" charset="0"/>
                          <a:ea typeface="+mn-ea"/>
                          <a:cs typeface="+mn-cs"/>
                        </a:rPr>
                        <a:t>Profit</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Reimburse-</a:t>
                      </a:r>
                      <a:r>
                        <a:rPr lang="en-US" sz="1600" b="0" kern="1200" dirty="0" err="1">
                          <a:solidFill>
                            <a:schemeClr val="lt1"/>
                          </a:solidFill>
                          <a:latin typeface="Calibri" panose="020F0502020204030204" pitchFamily="34" charset="0"/>
                          <a:ea typeface="+mn-ea"/>
                          <a:cs typeface="+mn-cs"/>
                        </a:rPr>
                        <a:t>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Profit Margin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extLst>
                  <a:ext uri="{0D108BD9-81ED-4DB2-BD59-A6C34878D82A}">
                    <a16:rowId xmlns:a16="http://schemas.microsoft.com/office/drawing/2014/main" val="10001"/>
                  </a:ext>
                </a:extLst>
              </a:tr>
              <a:tr h="1001801">
                <a:tc>
                  <a:txBody>
                    <a:bodyPr/>
                    <a:lstStyle/>
                    <a:p>
                      <a:r>
                        <a:rPr lang="en-US" sz="2000" b="1" dirty="0">
                          <a:solidFill>
                            <a:schemeClr val="tx1">
                              <a:lumMod val="50000"/>
                            </a:schemeClr>
                          </a:solidFill>
                          <a:latin typeface="Calibri" panose="020F0502020204030204" pitchFamily="34" charset="0"/>
                        </a:rPr>
                        <a:t>MD/DO</a:t>
                      </a: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a:solidFill>
                            <a:schemeClr val="tx1">
                              <a:lumMod val="50000"/>
                            </a:schemeClr>
                          </a:solidFill>
                          <a:latin typeface="Calibri" panose="020F0502020204030204" pitchFamily="34" charset="0"/>
                        </a:rPr>
                        <a:t>$250,000</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tx1">
                              <a:lumMod val="50000"/>
                            </a:schemeClr>
                          </a:solidFill>
                          <a:latin typeface="Calibri" panose="020F0502020204030204" pitchFamily="34" charset="0"/>
                          <a:ea typeface="+mn-ea"/>
                          <a:cs typeface="+mn-cs"/>
                        </a:rPr>
                        <a:t>$120</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sz="2000" b="0" kern="1200" dirty="0">
                          <a:solidFill>
                            <a:schemeClr val="tx1">
                              <a:lumMod val="50000"/>
                            </a:schemeClr>
                          </a:solidFill>
                          <a:latin typeface="Calibri" panose="020F0502020204030204" pitchFamily="34" charset="0"/>
                          <a:ea typeface="+mn-ea"/>
                          <a:cs typeface="+mn-cs"/>
                        </a:rPr>
                        <a:t>$103</a:t>
                      </a:r>
                    </a:p>
                  </a:txBody>
                  <a:tcPr marL="76200" marR="76200" marT="22860" marB="22860"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-$17</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$139</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+$19</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$205</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+$85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1095154">
                <a:tc>
                  <a:txBody>
                    <a:bodyPr/>
                    <a:lstStyle/>
                    <a:p>
                      <a:r>
                        <a:rPr lang="en-US" sz="2000" b="1" dirty="0">
                          <a:solidFill>
                            <a:schemeClr val="tx1">
                              <a:lumMod val="50000"/>
                            </a:schemeClr>
                          </a:solidFill>
                          <a:latin typeface="Calibri" panose="020F0502020204030204" pitchFamily="34" charset="0"/>
                        </a:rPr>
                        <a:t>PA</a:t>
                      </a: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2000" b="0" kern="1200" dirty="0">
                          <a:solidFill>
                            <a:schemeClr val="tx1">
                              <a:lumMod val="50000"/>
                            </a:schemeClr>
                          </a:solidFill>
                          <a:latin typeface="Calibri" panose="020F0502020204030204" pitchFamily="34" charset="0"/>
                          <a:ea typeface="+mn-ea"/>
                          <a:cs typeface="+mn-cs"/>
                        </a:rPr>
                        <a:t>$110,000</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kern="1200" dirty="0">
                          <a:solidFill>
                            <a:schemeClr val="tx1">
                              <a:lumMod val="50000"/>
                            </a:schemeClr>
                          </a:solidFill>
                          <a:latin typeface="Calibri" panose="020F0502020204030204" pitchFamily="34" charset="0"/>
                          <a:ea typeface="+mn-ea"/>
                          <a:cs typeface="+mn-cs"/>
                        </a:rPr>
                        <a:t>$53</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$88</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+$35</a:t>
                      </a:r>
                    </a:p>
                  </a:txBody>
                  <a:tcPr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$118</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+$65</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$174</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+$121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3"/>
                  </a:ext>
                </a:extLst>
              </a:tr>
              <a:tr h="712381">
                <a:tc>
                  <a:txBody>
                    <a:bodyPr/>
                    <a:lstStyle/>
                    <a:p>
                      <a:r>
                        <a:rPr lang="en-US" sz="1600" b="1" kern="1200" dirty="0">
                          <a:solidFill>
                            <a:schemeClr val="tx1">
                              <a:lumMod val="50000"/>
                            </a:schemeClr>
                          </a:solidFill>
                          <a:latin typeface="Calibri" panose="020F0502020204030204" pitchFamily="34" charset="0"/>
                          <a:ea typeface="+mn-ea"/>
                          <a:cs typeface="+mn-cs"/>
                        </a:rPr>
                        <a:t>Difference</a:t>
                      </a: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600" b="0" dirty="0">
                        <a:latin typeface="Calibri" panose="020F0502020204030204" pitchFamily="34" charset="0"/>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600" b="0" dirty="0">
                        <a:latin typeface="Calibri" panose="020F0502020204030204" pitchFamily="34" charset="0"/>
                      </a:endParaRP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$15</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2000" b="0" kern="1200" dirty="0">
                        <a:solidFill>
                          <a:schemeClr val="tx1">
                            <a:lumMod val="50000"/>
                          </a:schemeClr>
                        </a:solidFill>
                        <a:latin typeface="Calibri" panose="020F0502020204030204" pitchFamily="34" charset="0"/>
                        <a:ea typeface="+mn-ea"/>
                        <a:cs typeface="+mn-cs"/>
                      </a:endParaRPr>
                    </a:p>
                  </a:txBody>
                  <a:tcPr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$21</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2000" b="0" kern="1200" dirty="0">
                        <a:solidFill>
                          <a:schemeClr val="tx1">
                            <a:lumMod val="50000"/>
                          </a:schemeClr>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$31</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1800" b="0" kern="1200" dirty="0">
                        <a:solidFill>
                          <a:schemeClr val="tx1">
                            <a:lumMod val="50000"/>
                          </a:schemeClr>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1388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nvGraphicFramePr>
        <p:xfrm>
          <a:off x="277964" y="979715"/>
          <a:ext cx="9766044" cy="4815029"/>
        </p:xfrm>
        <a:graphic>
          <a:graphicData uri="http://schemas.openxmlformats.org/drawingml/2006/table">
            <a:tbl>
              <a:tblPr firstRow="1" bandRow="1">
                <a:effectLst>
                  <a:innerShdw blurRad="114300">
                    <a:prstClr val="black"/>
                  </a:innerShdw>
                </a:effectLst>
                <a:tableStyleId>{5C22544A-7EE6-4342-B048-85BDC9FD1C3A}</a:tableStyleId>
              </a:tblPr>
              <a:tblGrid>
                <a:gridCol w="1085116">
                  <a:extLst>
                    <a:ext uri="{9D8B030D-6E8A-4147-A177-3AD203B41FA5}">
                      <a16:colId xmlns:a16="http://schemas.microsoft.com/office/drawing/2014/main" val="20000"/>
                    </a:ext>
                  </a:extLst>
                </a:gridCol>
                <a:gridCol w="1218607">
                  <a:extLst>
                    <a:ext uri="{9D8B030D-6E8A-4147-A177-3AD203B41FA5}">
                      <a16:colId xmlns:a16="http://schemas.microsoft.com/office/drawing/2014/main" val="20001"/>
                    </a:ext>
                  </a:extLst>
                </a:gridCol>
                <a:gridCol w="951625">
                  <a:extLst>
                    <a:ext uri="{9D8B030D-6E8A-4147-A177-3AD203B41FA5}">
                      <a16:colId xmlns:a16="http://schemas.microsoft.com/office/drawing/2014/main" val="20002"/>
                    </a:ext>
                  </a:extLst>
                </a:gridCol>
                <a:gridCol w="1085116">
                  <a:extLst>
                    <a:ext uri="{9D8B030D-6E8A-4147-A177-3AD203B41FA5}">
                      <a16:colId xmlns:a16="http://schemas.microsoft.com/office/drawing/2014/main" val="20003"/>
                    </a:ext>
                  </a:extLst>
                </a:gridCol>
                <a:gridCol w="1085116">
                  <a:extLst>
                    <a:ext uri="{9D8B030D-6E8A-4147-A177-3AD203B41FA5}">
                      <a16:colId xmlns:a16="http://schemas.microsoft.com/office/drawing/2014/main" val="20004"/>
                    </a:ext>
                  </a:extLst>
                </a:gridCol>
                <a:gridCol w="1085116">
                  <a:extLst>
                    <a:ext uri="{9D8B030D-6E8A-4147-A177-3AD203B41FA5}">
                      <a16:colId xmlns:a16="http://schemas.microsoft.com/office/drawing/2014/main" val="20005"/>
                    </a:ext>
                  </a:extLst>
                </a:gridCol>
                <a:gridCol w="1085116">
                  <a:extLst>
                    <a:ext uri="{9D8B030D-6E8A-4147-A177-3AD203B41FA5}">
                      <a16:colId xmlns:a16="http://schemas.microsoft.com/office/drawing/2014/main" val="20006"/>
                    </a:ext>
                  </a:extLst>
                </a:gridCol>
                <a:gridCol w="1085116">
                  <a:extLst>
                    <a:ext uri="{9D8B030D-6E8A-4147-A177-3AD203B41FA5}">
                      <a16:colId xmlns:a16="http://schemas.microsoft.com/office/drawing/2014/main" val="20007"/>
                    </a:ext>
                  </a:extLst>
                </a:gridCol>
                <a:gridCol w="1085116">
                  <a:extLst>
                    <a:ext uri="{9D8B030D-6E8A-4147-A177-3AD203B41FA5}">
                      <a16:colId xmlns:a16="http://schemas.microsoft.com/office/drawing/2014/main" val="20008"/>
                    </a:ext>
                  </a:extLst>
                </a:gridCol>
              </a:tblGrid>
              <a:tr h="1158501">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Provider Type</a:t>
                      </a:r>
                    </a:p>
                    <a:p>
                      <a:pPr marL="0" algn="ctr" defTabSz="457200" rtl="0" eaLnBrk="1" latinLnBrk="0" hangingPunct="1"/>
                      <a:endParaRPr lang="en-US" sz="1100" b="0" kern="1200" dirty="0">
                        <a:solidFill>
                          <a:schemeClr val="lt1"/>
                        </a:solidFill>
                        <a:latin typeface="Calibri" panose="020F0502020204030204" pitchFamily="34" charset="0"/>
                        <a:ea typeface="+mn-ea"/>
                        <a:cs typeface="+mn-cs"/>
                      </a:endParaRPr>
                    </a:p>
                  </a:txBody>
                  <a:tcPr anchor="b">
                    <a:lnL w="12700" cmpd="sng">
                      <a:noFill/>
                    </a:lnL>
                    <a:lnR w="3175" cap="flat" cmpd="sng" algn="ctr">
                      <a:solidFill>
                        <a:schemeClr val="tx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rowSpan="2">
                  <a:txBody>
                    <a:bodyPr/>
                    <a:lstStyle/>
                    <a:p>
                      <a:pPr algn="ctr"/>
                      <a:r>
                        <a:rPr lang="en-US" sz="1600" b="0" kern="1200" dirty="0">
                          <a:solidFill>
                            <a:schemeClr val="lt1"/>
                          </a:solidFill>
                          <a:latin typeface="Calibri" panose="020F0502020204030204" pitchFamily="34" charset="0"/>
                          <a:ea typeface="+mn-ea"/>
                          <a:cs typeface="+mn-cs"/>
                        </a:rPr>
                        <a:t>Median Annual </a:t>
                      </a:r>
                      <a:r>
                        <a:rPr lang="en-US" sz="1600" b="0" kern="1200" dirty="0" err="1">
                          <a:solidFill>
                            <a:schemeClr val="lt1"/>
                          </a:solidFill>
                          <a:latin typeface="Calibri" panose="020F0502020204030204" pitchFamily="34" charset="0"/>
                          <a:ea typeface="+mn-ea"/>
                          <a:cs typeface="+mn-cs"/>
                        </a:rPr>
                        <a:t>Compen-sation</a:t>
                      </a:r>
                      <a:endParaRPr lang="en-US" sz="1600" b="0" kern="1200" dirty="0">
                        <a:solidFill>
                          <a:schemeClr val="lt1"/>
                        </a:solidFill>
                        <a:latin typeface="Calibri" panose="020F0502020204030204" pitchFamily="34" charset="0"/>
                        <a:ea typeface="+mn-ea"/>
                        <a:cs typeface="+mn-cs"/>
                      </a:endParaRPr>
                    </a:p>
                    <a:p>
                      <a:pPr algn="ctr"/>
                      <a:endParaRPr lang="en-US" sz="1100" b="0" kern="1200" dirty="0">
                        <a:solidFill>
                          <a:schemeClr val="lt1"/>
                        </a:solidFill>
                        <a:latin typeface="Calibri" panose="020F0502020204030204" pitchFamily="34" charset="0"/>
                        <a:ea typeface="+mn-ea"/>
                        <a:cs typeface="+mn-cs"/>
                      </a:endParaRPr>
                    </a:p>
                  </a:txBody>
                  <a:tcPr anchor="b">
                    <a:lnL w="3175" cap="flat" cmpd="sng" algn="ctr">
                      <a:solidFill>
                        <a:schemeClr val="tx1">
                          <a:lumMod val="20000"/>
                          <a:lumOff val="8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rowSpan="2">
                  <a:txBody>
                    <a:bodyPr/>
                    <a:lstStyle/>
                    <a:p>
                      <a:pPr marL="0" algn="ctr" defTabSz="457200" rtl="0" eaLnBrk="1" latinLnBrk="0" hangingPunct="1"/>
                      <a:r>
                        <a:rPr lang="en-US" sz="1600" b="0" kern="1200" dirty="0">
                          <a:solidFill>
                            <a:schemeClr val="lt1"/>
                          </a:solidFill>
                          <a:latin typeface="Calibri" panose="020F0502020204030204" pitchFamily="34" charset="0"/>
                          <a:ea typeface="+mn-ea"/>
                          <a:cs typeface="+mn-cs"/>
                        </a:rPr>
                        <a:t>Hourly Salary</a:t>
                      </a:r>
                    </a:p>
                    <a:p>
                      <a:pPr marL="0" algn="ctr" defTabSz="457200" rtl="0" eaLnBrk="1" latinLnBrk="0" hangingPunct="1"/>
                      <a:endParaRPr lang="en-US" sz="900" b="0" kern="1200" dirty="0">
                        <a:solidFill>
                          <a:schemeClr val="lt1"/>
                        </a:solidFill>
                        <a:latin typeface="Calibri" panose="020F0502020204030204" pitchFamily="34" charset="0"/>
                        <a:ea typeface="+mn-ea"/>
                        <a:cs typeface="+mn-cs"/>
                      </a:endParaRPr>
                    </a:p>
                  </a:txBody>
                  <a:tcPr anchor="b">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Subsequent</a:t>
                      </a:r>
                      <a:r>
                        <a:rPr lang="en-US" sz="2000" b="0" kern="1200" baseline="0" dirty="0">
                          <a:solidFill>
                            <a:schemeClr val="lt1"/>
                          </a:solidFill>
                          <a:latin typeface="Calibri" panose="020F0502020204030204" pitchFamily="34" charset="0"/>
                          <a:ea typeface="+mn-ea"/>
                          <a:cs typeface="+mn-cs"/>
                        </a:rPr>
                        <a:t> </a:t>
                      </a:r>
                      <a:r>
                        <a:rPr lang="en-US" sz="2000" b="0" kern="1200" dirty="0">
                          <a:solidFill>
                            <a:schemeClr val="lt1"/>
                          </a:solidFill>
                          <a:latin typeface="Calibri" panose="020F0502020204030204" pitchFamily="34" charset="0"/>
                          <a:ea typeface="+mn-ea"/>
                          <a:cs typeface="+mn-cs"/>
                        </a:rPr>
                        <a:t>Hospital Care </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(99231)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a:solidFill>
                          <a:schemeClr val="lt1"/>
                        </a:solidFill>
                        <a:latin typeface="Calibri" panose="020F0502020204030204" pitchFamily="34" charset="0"/>
                        <a:ea typeface="+mn-ea"/>
                        <a:cs typeface="+mn-cs"/>
                      </a:endParaRPr>
                    </a:p>
                  </a:txBody>
                  <a:tcPr>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algn="ctr"/>
                      <a:r>
                        <a:rPr lang="en-US" sz="2000" b="0" kern="1200" dirty="0">
                          <a:solidFill>
                            <a:schemeClr val="lt1"/>
                          </a:solidFill>
                          <a:latin typeface="Calibri" panose="020F0502020204030204" pitchFamily="34" charset="0"/>
                          <a:ea typeface="+mn-ea"/>
                          <a:cs typeface="+mn-cs"/>
                        </a:rPr>
                        <a:t>Subsequent</a:t>
                      </a:r>
                      <a:r>
                        <a:rPr lang="en-US" sz="2000" b="0" kern="1200" baseline="0" dirty="0">
                          <a:solidFill>
                            <a:schemeClr val="lt1"/>
                          </a:solidFill>
                          <a:latin typeface="Calibri" panose="020F0502020204030204" pitchFamily="34" charset="0"/>
                          <a:ea typeface="+mn-ea"/>
                          <a:cs typeface="+mn-cs"/>
                        </a:rPr>
                        <a:t> </a:t>
                      </a:r>
                      <a:r>
                        <a:rPr lang="en-US" sz="2000" b="0" kern="1200" dirty="0">
                          <a:solidFill>
                            <a:schemeClr val="lt1"/>
                          </a:solidFill>
                          <a:latin typeface="Calibri" panose="020F0502020204030204" pitchFamily="34" charset="0"/>
                          <a:ea typeface="+mn-ea"/>
                          <a:cs typeface="+mn-cs"/>
                        </a:rPr>
                        <a:t>Hospital Care</a:t>
                      </a:r>
                    </a:p>
                    <a:p>
                      <a:pPr algn="ctr"/>
                      <a:r>
                        <a:rPr lang="en-US" sz="2000" b="0" kern="1200" dirty="0">
                          <a:solidFill>
                            <a:schemeClr val="lt1"/>
                          </a:solidFill>
                          <a:latin typeface="Calibri" panose="020F0502020204030204" pitchFamily="34" charset="0"/>
                          <a:ea typeface="+mn-ea"/>
                          <a:cs typeface="+mn-cs"/>
                        </a:rPr>
                        <a:t>(99232)</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a:solidFill>
                          <a:schemeClr val="lt1"/>
                        </a:solidFill>
                        <a:latin typeface="Calibri" panose="020F0502020204030204" pitchFamily="34" charset="0"/>
                        <a:ea typeface="+mn-ea"/>
                        <a:cs typeface="+mn-cs"/>
                      </a:endParaRPr>
                    </a:p>
                  </a:txBody>
                  <a:tcPr>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algn="ctr"/>
                      <a:r>
                        <a:rPr lang="en-US" sz="2000" b="0" kern="1200" dirty="0">
                          <a:solidFill>
                            <a:schemeClr val="lt1"/>
                          </a:solidFill>
                          <a:latin typeface="Calibri" panose="020F0502020204030204" pitchFamily="34" charset="0"/>
                          <a:ea typeface="+mn-ea"/>
                          <a:cs typeface="+mn-cs"/>
                        </a:rPr>
                        <a:t>Subsequent</a:t>
                      </a:r>
                      <a:r>
                        <a:rPr lang="en-US" sz="2000" b="0" kern="1200" baseline="0" dirty="0">
                          <a:solidFill>
                            <a:schemeClr val="lt1"/>
                          </a:solidFill>
                          <a:latin typeface="Calibri" panose="020F0502020204030204" pitchFamily="34" charset="0"/>
                          <a:ea typeface="+mn-ea"/>
                          <a:cs typeface="+mn-cs"/>
                        </a:rPr>
                        <a:t> </a:t>
                      </a:r>
                      <a:r>
                        <a:rPr lang="en-US" sz="2000" b="0" kern="1200" dirty="0">
                          <a:solidFill>
                            <a:schemeClr val="lt1"/>
                          </a:solidFill>
                          <a:latin typeface="Calibri" panose="020F0502020204030204" pitchFamily="34" charset="0"/>
                          <a:ea typeface="+mn-ea"/>
                          <a:cs typeface="+mn-cs"/>
                        </a:rPr>
                        <a:t>Hospital Care</a:t>
                      </a:r>
                    </a:p>
                    <a:p>
                      <a:pPr algn="ctr"/>
                      <a:r>
                        <a:rPr lang="en-US" sz="2000" b="0" kern="1200" dirty="0">
                          <a:solidFill>
                            <a:schemeClr val="lt1"/>
                          </a:solidFill>
                          <a:latin typeface="Calibri" panose="020F0502020204030204" pitchFamily="34" charset="0"/>
                          <a:ea typeface="+mn-ea"/>
                          <a:cs typeface="+mn-cs"/>
                        </a:rPr>
                        <a:t>(99233)</a:t>
                      </a:r>
                    </a:p>
                  </a:txBody>
                  <a:tcPr anchor="ct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algn="ctr"/>
                      <a:endParaRPr lang="en-US" sz="20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extLst>
                  <a:ext uri="{0D108BD9-81ED-4DB2-BD59-A6C34878D82A}">
                    <a16:rowId xmlns:a16="http://schemas.microsoft.com/office/drawing/2014/main" val="10000"/>
                  </a:ext>
                </a:extLst>
              </a:tr>
              <a:tr h="847192">
                <a:tc vMerge="1">
                  <a:txBody>
                    <a:bodyPr/>
                    <a:lstStyle/>
                    <a:p>
                      <a:pPr marL="0" algn="ctr" defTabSz="457200" rtl="0" eaLnBrk="1" latinLnBrk="0" hangingPunct="1"/>
                      <a:endParaRPr lang="en-US" sz="1600" b="0" kern="1200" dirty="0">
                        <a:solidFill>
                          <a:schemeClr val="lt1"/>
                        </a:solidFill>
                        <a:latin typeface="Calibri" panose="020F0502020204030204" pitchFamily="34" charset="0"/>
                        <a:ea typeface="+mn-ea"/>
                        <a:cs typeface="+mn-cs"/>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vMerge="1">
                  <a:txBody>
                    <a:bodyPr/>
                    <a:lstStyle/>
                    <a:p>
                      <a:pPr algn="ctr"/>
                      <a:endParaRPr lang="en-US" sz="1600" b="0" kern="1200" dirty="0">
                        <a:solidFill>
                          <a:schemeClr val="lt1"/>
                        </a:solidFill>
                        <a:latin typeface="Calibri" panose="020F0502020204030204" pitchFamily="34" charset="0"/>
                        <a:ea typeface="+mn-ea"/>
                        <a:cs typeface="+mn-cs"/>
                      </a:endParaRPr>
                    </a:p>
                  </a:txBody>
                  <a:tcPr anchor="ctr">
                    <a:lnL w="12700" cmpd="sng">
                      <a:noFill/>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vMerge="1">
                  <a:txBody>
                    <a:bodyPr/>
                    <a:lstStyle/>
                    <a:p>
                      <a:endParaRPr lang="en-US"/>
                    </a:p>
                  </a:txBody>
                  <a:tcPr/>
                </a:tc>
                <a:tc>
                  <a:txBody>
                    <a:bodyPr/>
                    <a:lstStyle/>
                    <a:p>
                      <a:pPr algn="ctr"/>
                      <a:r>
                        <a:rPr lang="en-US" sz="1600" b="0" kern="1200" dirty="0">
                          <a:solidFill>
                            <a:schemeClr val="lt1"/>
                          </a:solidFill>
                          <a:latin typeface="Calibri" panose="020F0502020204030204" pitchFamily="34" charset="0"/>
                          <a:ea typeface="+mn-ea"/>
                          <a:cs typeface="+mn-cs"/>
                        </a:rPr>
                        <a:t>Reimburse-</a:t>
                      </a:r>
                      <a:r>
                        <a:rPr lang="en-US" sz="1600" b="0" kern="1200" dirty="0" err="1">
                          <a:solidFill>
                            <a:schemeClr val="lt1"/>
                          </a:solidFill>
                          <a:latin typeface="Calibri" panose="020F0502020204030204" pitchFamily="34" charset="0"/>
                          <a:ea typeface="+mn-ea"/>
                          <a:cs typeface="+mn-cs"/>
                        </a:rPr>
                        <a:t>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3175" cap="flat" cmpd="sng" algn="ctr">
                      <a:solidFill>
                        <a:schemeClr val="tx1">
                          <a:lumMod val="20000"/>
                          <a:lumOff val="80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Gross Profit</a:t>
                      </a:r>
                    </a:p>
                  </a:txBody>
                  <a:tcPr anchor="ctr">
                    <a:lnL w="3175" cap="flat" cmpd="sng" algn="ctr">
                      <a:solidFill>
                        <a:schemeClr val="tx1">
                          <a:lumMod val="20000"/>
                          <a:lumOff val="80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algn="ctr"/>
                      <a:r>
                        <a:rPr lang="en-US" sz="1600" b="0" kern="1200" dirty="0">
                          <a:solidFill>
                            <a:schemeClr val="lt1"/>
                          </a:solidFill>
                          <a:latin typeface="Calibri" panose="020F0502020204030204" pitchFamily="34" charset="0"/>
                          <a:ea typeface="+mn-ea"/>
                          <a:cs typeface="+mn-cs"/>
                        </a:rPr>
                        <a:t>Reimburse-</a:t>
                      </a:r>
                      <a:r>
                        <a:rPr lang="en-US" sz="1600" b="0" kern="1200" dirty="0" err="1">
                          <a:solidFill>
                            <a:schemeClr val="lt1"/>
                          </a:solidFill>
                          <a:latin typeface="Calibri" panose="020F0502020204030204" pitchFamily="34" charset="0"/>
                          <a:ea typeface="+mn-ea"/>
                          <a:cs typeface="+mn-cs"/>
                        </a:rPr>
                        <a:t>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Gross</a:t>
                      </a:r>
                      <a:r>
                        <a:rPr lang="en-US" sz="1600" b="0" kern="1200" baseline="0" dirty="0">
                          <a:solidFill>
                            <a:schemeClr val="lt1"/>
                          </a:solidFill>
                          <a:latin typeface="Calibri" panose="020F0502020204030204" pitchFamily="34" charset="0"/>
                          <a:ea typeface="+mn-ea"/>
                          <a:cs typeface="+mn-cs"/>
                        </a:rPr>
                        <a:t> </a:t>
                      </a:r>
                      <a:r>
                        <a:rPr lang="en-US" sz="1600" b="0" kern="1200" dirty="0">
                          <a:solidFill>
                            <a:schemeClr val="lt1"/>
                          </a:solidFill>
                          <a:latin typeface="Calibri" panose="020F0502020204030204" pitchFamily="34" charset="0"/>
                          <a:ea typeface="+mn-ea"/>
                          <a:cs typeface="+mn-cs"/>
                        </a:rPr>
                        <a:t>Profit</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Reimburse-</a:t>
                      </a:r>
                      <a:r>
                        <a:rPr lang="en-US" sz="1600" b="0" kern="1200" dirty="0" err="1">
                          <a:solidFill>
                            <a:schemeClr val="lt1"/>
                          </a:solidFill>
                          <a:latin typeface="Calibri" panose="020F0502020204030204" pitchFamily="34" charset="0"/>
                          <a:ea typeface="+mn-ea"/>
                          <a:cs typeface="+mn-cs"/>
                        </a:rPr>
                        <a:t>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Profit Margin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extLst>
                  <a:ext uri="{0D108BD9-81ED-4DB2-BD59-A6C34878D82A}">
                    <a16:rowId xmlns:a16="http://schemas.microsoft.com/office/drawing/2014/main" val="10001"/>
                  </a:ext>
                </a:extLst>
              </a:tr>
              <a:tr h="1001801">
                <a:tc>
                  <a:txBody>
                    <a:bodyPr/>
                    <a:lstStyle/>
                    <a:p>
                      <a:r>
                        <a:rPr lang="en-US" sz="2000" b="1" dirty="0">
                          <a:solidFill>
                            <a:schemeClr val="tx1">
                              <a:lumMod val="50000"/>
                            </a:schemeClr>
                          </a:solidFill>
                          <a:latin typeface="Calibri" panose="020F0502020204030204" pitchFamily="34" charset="0"/>
                        </a:rPr>
                        <a:t>MD/DO</a:t>
                      </a: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a:solidFill>
                            <a:schemeClr val="tx1">
                              <a:lumMod val="50000"/>
                            </a:schemeClr>
                          </a:solidFill>
                          <a:latin typeface="Calibri" panose="020F0502020204030204" pitchFamily="34" charset="0"/>
                        </a:rPr>
                        <a:t>$250,000</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tx1">
                              <a:lumMod val="50000"/>
                            </a:schemeClr>
                          </a:solidFill>
                          <a:latin typeface="Calibri" panose="020F0502020204030204" pitchFamily="34" charset="0"/>
                          <a:ea typeface="+mn-ea"/>
                          <a:cs typeface="+mn-cs"/>
                        </a:rPr>
                        <a:t>$120</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$40</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-$20</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$74</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+$14</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$106</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1095154">
                <a:tc>
                  <a:txBody>
                    <a:bodyPr/>
                    <a:lstStyle/>
                    <a:p>
                      <a:r>
                        <a:rPr lang="en-US" sz="2000" b="1" dirty="0">
                          <a:solidFill>
                            <a:schemeClr val="tx1">
                              <a:lumMod val="50000"/>
                            </a:schemeClr>
                          </a:solidFill>
                          <a:latin typeface="Calibri" panose="020F0502020204030204" pitchFamily="34" charset="0"/>
                        </a:rPr>
                        <a:t>PA</a:t>
                      </a: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2000" b="0" kern="1200" dirty="0">
                          <a:solidFill>
                            <a:schemeClr val="tx1">
                              <a:lumMod val="50000"/>
                            </a:schemeClr>
                          </a:solidFill>
                          <a:latin typeface="Calibri" panose="020F0502020204030204" pitchFamily="34" charset="0"/>
                          <a:ea typeface="+mn-ea"/>
                          <a:cs typeface="+mn-cs"/>
                        </a:rPr>
                        <a:t>$110,000</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kern="1200" dirty="0">
                          <a:solidFill>
                            <a:schemeClr val="tx1">
                              <a:lumMod val="50000"/>
                            </a:schemeClr>
                          </a:solidFill>
                          <a:latin typeface="Calibri" panose="020F0502020204030204" pitchFamily="34" charset="0"/>
                          <a:ea typeface="+mn-ea"/>
                          <a:cs typeface="+mn-cs"/>
                        </a:rPr>
                        <a:t>$53</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$34</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-$7.5</a:t>
                      </a:r>
                    </a:p>
                  </a:txBody>
                  <a:tcPr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$63</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+$36.5</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$90</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+$63.5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3"/>
                  </a:ext>
                </a:extLst>
              </a:tr>
              <a:tr h="712381">
                <a:tc>
                  <a:txBody>
                    <a:bodyPr/>
                    <a:lstStyle/>
                    <a:p>
                      <a:r>
                        <a:rPr lang="en-US" sz="1600" b="1" kern="1200" dirty="0">
                          <a:solidFill>
                            <a:schemeClr val="tx1">
                              <a:lumMod val="50000"/>
                            </a:schemeClr>
                          </a:solidFill>
                          <a:latin typeface="Calibri" panose="020F0502020204030204" pitchFamily="34" charset="0"/>
                          <a:ea typeface="+mn-ea"/>
                          <a:cs typeface="+mn-cs"/>
                        </a:rPr>
                        <a:t>Difference</a:t>
                      </a: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600" b="0" dirty="0">
                        <a:latin typeface="Calibri" panose="020F0502020204030204" pitchFamily="34" charset="0"/>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600" b="0" dirty="0">
                        <a:latin typeface="Calibri" panose="020F0502020204030204" pitchFamily="34" charset="0"/>
                      </a:endParaRP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1800" b="0" kern="1200" dirty="0">
                          <a:solidFill>
                            <a:schemeClr val="tx1">
                              <a:lumMod val="50000"/>
                            </a:schemeClr>
                          </a:solidFill>
                          <a:latin typeface="Calibri" panose="020F0502020204030204" pitchFamily="34" charset="0"/>
                          <a:ea typeface="+mn-ea"/>
                          <a:cs typeface="+mn-cs"/>
                        </a:rPr>
                        <a:t>$6</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1800" b="0" kern="1200" dirty="0">
                        <a:solidFill>
                          <a:schemeClr val="tx1">
                            <a:lumMod val="50000"/>
                          </a:schemeClr>
                        </a:solidFill>
                        <a:latin typeface="Calibri" panose="020F0502020204030204" pitchFamily="34" charset="0"/>
                        <a:ea typeface="+mn-ea"/>
                        <a:cs typeface="+mn-cs"/>
                      </a:endParaRPr>
                    </a:p>
                  </a:txBody>
                  <a:tcPr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1800" b="0" kern="1200" dirty="0">
                          <a:solidFill>
                            <a:schemeClr val="tx1">
                              <a:lumMod val="50000"/>
                            </a:schemeClr>
                          </a:solidFill>
                          <a:latin typeface="Calibri" panose="020F0502020204030204" pitchFamily="34" charset="0"/>
                          <a:ea typeface="+mn-ea"/>
                          <a:cs typeface="+mn-cs"/>
                        </a:rPr>
                        <a:t>$11</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1800" b="0" kern="1200" dirty="0">
                        <a:solidFill>
                          <a:schemeClr val="tx1">
                            <a:lumMod val="50000"/>
                          </a:schemeClr>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1800" b="0" kern="1200" dirty="0">
                          <a:solidFill>
                            <a:schemeClr val="tx1">
                              <a:lumMod val="50000"/>
                            </a:schemeClr>
                          </a:solidFill>
                          <a:latin typeface="Calibri" panose="020F0502020204030204" pitchFamily="34" charset="0"/>
                          <a:ea typeface="+mn-ea"/>
                          <a:cs typeface="+mn-cs"/>
                        </a:rPr>
                        <a:t>$16</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1800" b="0" kern="1200" dirty="0">
                        <a:solidFill>
                          <a:schemeClr val="tx1">
                            <a:lumMod val="50000"/>
                          </a:schemeClr>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bl>
          </a:graphicData>
        </a:graphic>
      </p:graphicFrame>
      <p:sp>
        <p:nvSpPr>
          <p:cNvPr id="7" name="Title 1"/>
          <p:cNvSpPr>
            <a:spLocks noGrp="1"/>
          </p:cNvSpPr>
          <p:nvPr>
            <p:ph type="title"/>
          </p:nvPr>
        </p:nvSpPr>
        <p:spPr>
          <a:xfrm>
            <a:off x="10334848" y="3873405"/>
            <a:ext cx="1759376" cy="1944832"/>
          </a:xfrm>
        </p:spPr>
        <p:txBody>
          <a:bodyPr>
            <a:noAutofit/>
          </a:bodyPr>
          <a:lstStyle/>
          <a:p>
            <a:pPr algn="ctr"/>
            <a:r>
              <a:rPr lang="en-US" sz="2000" dirty="0">
                <a:solidFill>
                  <a:schemeClr val="tx2"/>
                </a:solidFill>
                <a:latin typeface="Calibri" panose="020F0502020204030204" pitchFamily="34" charset="0"/>
              </a:rPr>
              <a:t>Gross Profit</a:t>
            </a:r>
            <a:br>
              <a:rPr lang="en-US" sz="12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a:t>
            </a:r>
            <a:br>
              <a:rPr lang="en-US" sz="12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reimbursement</a:t>
            </a:r>
            <a:br>
              <a:rPr lang="en-US" sz="20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a:t>
            </a:r>
            <a:br>
              <a:rPr lang="en-US" sz="20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0.5 hourly salary</a:t>
            </a:r>
            <a:br>
              <a:rPr lang="en-US" sz="1800" b="0" dirty="0">
                <a:solidFill>
                  <a:schemeClr val="tx2"/>
                </a:solidFill>
                <a:latin typeface="Calibri" panose="020F0502020204030204" pitchFamily="34" charset="0"/>
              </a:rPr>
            </a:br>
            <a:br>
              <a:rPr lang="en-US" sz="1800" b="0" dirty="0">
                <a:solidFill>
                  <a:schemeClr val="tx2"/>
                </a:solidFill>
                <a:latin typeface="Calibri" panose="020F0502020204030204" pitchFamily="34" charset="0"/>
              </a:rPr>
            </a:br>
            <a:r>
              <a:rPr lang="en-US" sz="1400" b="0" dirty="0">
                <a:solidFill>
                  <a:schemeClr val="tx2"/>
                </a:solidFill>
                <a:latin typeface="Calibri" panose="020F0502020204030204" pitchFamily="34" charset="0"/>
              </a:rPr>
              <a:t>(</a:t>
            </a:r>
            <a:r>
              <a:rPr lang="en-US" sz="1600" b="0" dirty="0">
                <a:solidFill>
                  <a:schemeClr val="tx2"/>
                </a:solidFill>
                <a:latin typeface="Calibri" panose="020F0502020204030204" pitchFamily="34" charset="0"/>
              </a:rPr>
              <a:t>assuming 30 minute time spent)</a:t>
            </a:r>
            <a:endParaRPr lang="en-US" sz="1600" b="0" dirty="0">
              <a:latin typeface="Calibri" panose="020F0502020204030204" pitchFamily="34" charset="0"/>
            </a:endParaRPr>
          </a:p>
        </p:txBody>
      </p:sp>
      <p:sp>
        <p:nvSpPr>
          <p:cNvPr id="8" name="Title 1"/>
          <p:cNvSpPr txBox="1">
            <a:spLocks/>
          </p:cNvSpPr>
          <p:nvPr/>
        </p:nvSpPr>
        <p:spPr bwMode="auto">
          <a:xfrm>
            <a:off x="277964" y="531844"/>
            <a:ext cx="11361586" cy="725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algn="l" defTabSz="457200" rtl="0" eaLnBrk="1" fontAlgn="base" hangingPunct="1">
              <a:lnSpc>
                <a:spcPct val="80000"/>
              </a:lnSpc>
              <a:spcBef>
                <a:spcPct val="0"/>
              </a:spcBef>
              <a:spcAft>
                <a:spcPct val="0"/>
              </a:spcAft>
              <a:defRPr sz="4800" b="1" kern="1200" cap="none" spc="-80" baseline="0">
                <a:solidFill>
                  <a:srgbClr val="1D538A"/>
                </a:solidFill>
                <a:latin typeface="MetaPro-Bold" panose="020B0804030101020102" pitchFamily="34" charset="0"/>
                <a:ea typeface="MS PGothic" pitchFamily="34" charset="-128"/>
                <a:cs typeface="MetaPro-Bold" panose="020B0804030101020102" pitchFamily="34" charset="0"/>
              </a:defRPr>
            </a:lvl1pPr>
            <a:lvl2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2pPr>
            <a:lvl3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3pPr>
            <a:lvl4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4pPr>
            <a:lvl5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5pPr>
            <a:lvl6pPr marL="4572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6pPr>
            <a:lvl7pPr marL="9144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7pPr>
            <a:lvl8pPr marL="13716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8pPr>
            <a:lvl9pPr marL="18288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9pPr>
          </a:lstStyle>
          <a:p>
            <a:r>
              <a:rPr lang="en-US" sz="3200" dirty="0"/>
              <a:t>Profit and Gross Profit: Subsequent Hospital Care</a:t>
            </a:r>
            <a:r>
              <a:rPr lang="en-US" sz="2800" dirty="0">
                <a:solidFill>
                  <a:srgbClr val="C00000"/>
                </a:solidFill>
              </a:rPr>
              <a:t>	</a:t>
            </a:r>
            <a:br>
              <a:rPr lang="en-US" sz="2800" dirty="0">
                <a:solidFill>
                  <a:srgbClr val="C00000"/>
                </a:solidFill>
              </a:rPr>
            </a:br>
            <a:endParaRPr lang="en-US" sz="2000" dirty="0">
              <a:solidFill>
                <a:srgbClr val="C00000"/>
              </a:solidFill>
            </a:endParaRPr>
          </a:p>
        </p:txBody>
      </p:sp>
      <p:sp>
        <p:nvSpPr>
          <p:cNvPr id="9" name="Rectangle 8"/>
          <p:cNvSpPr/>
          <p:nvPr/>
        </p:nvSpPr>
        <p:spPr>
          <a:xfrm>
            <a:off x="365048" y="5818237"/>
            <a:ext cx="10745974" cy="523220"/>
          </a:xfrm>
          <a:prstGeom prst="rect">
            <a:avLst/>
          </a:prstGeom>
        </p:spPr>
        <p:txBody>
          <a:bodyPr wrap="square">
            <a:spAutoFit/>
          </a:bodyPr>
          <a:lstStyle/>
          <a:p>
            <a:r>
              <a:rPr lang="en-US" sz="1400" dirty="0">
                <a:solidFill>
                  <a:schemeClr val="tx2"/>
                </a:solidFill>
              </a:rPr>
              <a:t>https://www.medpagetoday.com/practicemanagement/salary-survey/77085	</a:t>
            </a:r>
          </a:p>
          <a:p>
            <a:r>
              <a:rPr lang="en-US" sz="1400" dirty="0">
                <a:solidFill>
                  <a:schemeClr val="tx2"/>
                </a:solidFill>
              </a:rPr>
              <a:t>https://www.cms.gov/apps/physician-fee-schedule/search/search-criteria.aspx</a:t>
            </a:r>
          </a:p>
        </p:txBody>
      </p:sp>
    </p:spTree>
    <p:extLst>
      <p:ext uri="{BB962C8B-B14F-4D97-AF65-F5344CB8AC3E}">
        <p14:creationId xmlns:p14="http://schemas.microsoft.com/office/powerpoint/2010/main" val="88519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nvGraphicFramePr>
        <p:xfrm>
          <a:off x="396949" y="979715"/>
          <a:ext cx="9868678" cy="4897441"/>
        </p:xfrm>
        <a:graphic>
          <a:graphicData uri="http://schemas.openxmlformats.org/drawingml/2006/table">
            <a:tbl>
              <a:tblPr firstRow="1" bandRow="1">
                <a:effectLst>
                  <a:innerShdw blurRad="114300">
                    <a:prstClr val="black"/>
                  </a:innerShdw>
                </a:effectLst>
                <a:tableStyleId>{5C22544A-7EE6-4342-B048-85BDC9FD1C3A}</a:tableStyleId>
              </a:tblPr>
              <a:tblGrid>
                <a:gridCol w="1378688">
                  <a:extLst>
                    <a:ext uri="{9D8B030D-6E8A-4147-A177-3AD203B41FA5}">
                      <a16:colId xmlns:a16="http://schemas.microsoft.com/office/drawing/2014/main" val="20000"/>
                    </a:ext>
                  </a:extLst>
                </a:gridCol>
                <a:gridCol w="1342741">
                  <a:extLst>
                    <a:ext uri="{9D8B030D-6E8A-4147-A177-3AD203B41FA5}">
                      <a16:colId xmlns:a16="http://schemas.microsoft.com/office/drawing/2014/main" val="20001"/>
                    </a:ext>
                  </a:extLst>
                </a:gridCol>
                <a:gridCol w="1259632">
                  <a:extLst>
                    <a:ext uri="{9D8B030D-6E8A-4147-A177-3AD203B41FA5}">
                      <a16:colId xmlns:a16="http://schemas.microsoft.com/office/drawing/2014/main" val="20002"/>
                    </a:ext>
                  </a:extLst>
                </a:gridCol>
                <a:gridCol w="1539551">
                  <a:extLst>
                    <a:ext uri="{9D8B030D-6E8A-4147-A177-3AD203B41FA5}">
                      <a16:colId xmlns:a16="http://schemas.microsoft.com/office/drawing/2014/main" val="20003"/>
                    </a:ext>
                  </a:extLst>
                </a:gridCol>
                <a:gridCol w="1436915">
                  <a:extLst>
                    <a:ext uri="{9D8B030D-6E8A-4147-A177-3AD203B41FA5}">
                      <a16:colId xmlns:a16="http://schemas.microsoft.com/office/drawing/2014/main" val="20004"/>
                    </a:ext>
                  </a:extLst>
                </a:gridCol>
                <a:gridCol w="1501340">
                  <a:extLst>
                    <a:ext uri="{9D8B030D-6E8A-4147-A177-3AD203B41FA5}">
                      <a16:colId xmlns:a16="http://schemas.microsoft.com/office/drawing/2014/main" val="20005"/>
                    </a:ext>
                  </a:extLst>
                </a:gridCol>
                <a:gridCol w="1409811">
                  <a:extLst>
                    <a:ext uri="{9D8B030D-6E8A-4147-A177-3AD203B41FA5}">
                      <a16:colId xmlns:a16="http://schemas.microsoft.com/office/drawing/2014/main" val="20006"/>
                    </a:ext>
                  </a:extLst>
                </a:gridCol>
              </a:tblGrid>
              <a:tr h="1121179">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Provider Type</a:t>
                      </a:r>
                    </a:p>
                    <a:p>
                      <a:pPr marL="0" algn="ctr" defTabSz="457200" rtl="0" eaLnBrk="1" latinLnBrk="0" hangingPunct="1"/>
                      <a:endParaRPr lang="en-US" sz="1100" b="0" kern="1200" dirty="0">
                        <a:solidFill>
                          <a:schemeClr val="lt1"/>
                        </a:solidFill>
                        <a:latin typeface="Calibri" panose="020F0502020204030204" pitchFamily="34" charset="0"/>
                        <a:ea typeface="+mn-ea"/>
                        <a:cs typeface="+mn-cs"/>
                      </a:endParaRPr>
                    </a:p>
                  </a:txBody>
                  <a:tcPr anchor="b">
                    <a:lnL w="12700" cmpd="sng">
                      <a:noFill/>
                    </a:lnL>
                    <a:lnR w="3175" cap="flat" cmpd="sng" algn="ctr">
                      <a:solidFill>
                        <a:schemeClr val="tx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rowSpan="2">
                  <a:txBody>
                    <a:bodyPr/>
                    <a:lstStyle/>
                    <a:p>
                      <a:pPr algn="ctr"/>
                      <a:r>
                        <a:rPr lang="en-US" sz="1600" b="0" kern="1200" dirty="0">
                          <a:solidFill>
                            <a:schemeClr val="lt1"/>
                          </a:solidFill>
                          <a:latin typeface="Calibri" panose="020F0502020204030204" pitchFamily="34" charset="0"/>
                          <a:ea typeface="+mn-ea"/>
                          <a:cs typeface="+mn-cs"/>
                        </a:rPr>
                        <a:t>Median Annual </a:t>
                      </a:r>
                      <a:r>
                        <a:rPr lang="en-US" sz="1600" b="0" kern="1200" dirty="0" err="1">
                          <a:solidFill>
                            <a:schemeClr val="lt1"/>
                          </a:solidFill>
                          <a:latin typeface="Calibri" panose="020F0502020204030204" pitchFamily="34" charset="0"/>
                          <a:ea typeface="+mn-ea"/>
                          <a:cs typeface="+mn-cs"/>
                        </a:rPr>
                        <a:t>Compen-sation</a:t>
                      </a:r>
                      <a:endParaRPr lang="en-US" sz="1600" b="0" kern="1200" dirty="0">
                        <a:solidFill>
                          <a:schemeClr val="lt1"/>
                        </a:solidFill>
                        <a:latin typeface="Calibri" panose="020F0502020204030204" pitchFamily="34" charset="0"/>
                        <a:ea typeface="+mn-ea"/>
                        <a:cs typeface="+mn-cs"/>
                      </a:endParaRPr>
                    </a:p>
                    <a:p>
                      <a:pPr algn="ctr"/>
                      <a:endParaRPr lang="en-US" sz="1100" b="0" kern="1200" dirty="0">
                        <a:solidFill>
                          <a:schemeClr val="lt1"/>
                        </a:solidFill>
                        <a:latin typeface="Calibri" panose="020F0502020204030204" pitchFamily="34" charset="0"/>
                        <a:ea typeface="+mn-ea"/>
                        <a:cs typeface="+mn-cs"/>
                      </a:endParaRPr>
                    </a:p>
                  </a:txBody>
                  <a:tcPr anchor="b">
                    <a:lnL w="3175" cap="flat" cmpd="sng" algn="ctr">
                      <a:solidFill>
                        <a:schemeClr val="tx1">
                          <a:lumMod val="20000"/>
                          <a:lumOff val="8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rowSpan="2">
                  <a:txBody>
                    <a:bodyPr/>
                    <a:lstStyle/>
                    <a:p>
                      <a:pPr marL="0" algn="ctr" defTabSz="457200" rtl="0" eaLnBrk="1" latinLnBrk="0" hangingPunct="1"/>
                      <a:r>
                        <a:rPr lang="en-US" sz="1600" b="0" kern="1200" dirty="0">
                          <a:solidFill>
                            <a:schemeClr val="lt1"/>
                          </a:solidFill>
                          <a:latin typeface="Calibri" panose="020F0502020204030204" pitchFamily="34" charset="0"/>
                          <a:ea typeface="+mn-ea"/>
                          <a:cs typeface="+mn-cs"/>
                        </a:rPr>
                        <a:t>Hourly Salary</a:t>
                      </a:r>
                    </a:p>
                    <a:p>
                      <a:pPr marL="0" algn="ctr" defTabSz="457200" rtl="0" eaLnBrk="1" latinLnBrk="0" hangingPunct="1"/>
                      <a:endParaRPr lang="en-US" sz="1100" b="0" kern="1200" dirty="0">
                        <a:solidFill>
                          <a:schemeClr val="lt1"/>
                        </a:solidFill>
                        <a:latin typeface="Calibri" panose="020F0502020204030204" pitchFamily="34" charset="0"/>
                        <a:ea typeface="+mn-ea"/>
                        <a:cs typeface="+mn-cs"/>
                      </a:endParaRPr>
                    </a:p>
                  </a:txBody>
                  <a:tcPr anchor="b">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Hospital Discharge</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(99238)</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a:solidFill>
                          <a:schemeClr val="lt1"/>
                        </a:solidFill>
                        <a:latin typeface="Calibri" panose="020F0502020204030204" pitchFamily="34" charset="0"/>
                        <a:ea typeface="+mn-ea"/>
                        <a:cs typeface="+mn-cs"/>
                      </a:endParaRPr>
                    </a:p>
                  </a:txBody>
                  <a:tcPr>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algn="ctr"/>
                      <a:r>
                        <a:rPr lang="en-US" sz="2000" b="0" kern="1200" dirty="0">
                          <a:solidFill>
                            <a:schemeClr val="lt1"/>
                          </a:solidFill>
                          <a:latin typeface="Calibri" panose="020F0502020204030204" pitchFamily="34" charset="0"/>
                          <a:ea typeface="+mn-ea"/>
                          <a:cs typeface="+mn-cs"/>
                        </a:rPr>
                        <a:t>Hospital Discharge</a:t>
                      </a:r>
                    </a:p>
                    <a:p>
                      <a:pPr algn="ctr"/>
                      <a:r>
                        <a:rPr lang="en-US" sz="2000" b="0" kern="1200" dirty="0">
                          <a:solidFill>
                            <a:schemeClr val="lt1"/>
                          </a:solidFill>
                          <a:latin typeface="Calibri" panose="020F0502020204030204" pitchFamily="34" charset="0"/>
                          <a:ea typeface="+mn-ea"/>
                          <a:cs typeface="+mn-cs"/>
                        </a:rPr>
                        <a:t>(99239)</a:t>
                      </a:r>
                    </a:p>
                  </a:txBody>
                  <a:tcPr anchor="ctr">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a:solidFill>
                          <a:schemeClr val="lt1"/>
                        </a:solidFill>
                        <a:latin typeface="Calibri" panose="020F0502020204030204" pitchFamily="34" charset="0"/>
                        <a:ea typeface="+mn-ea"/>
                        <a:cs typeface="+mn-cs"/>
                      </a:endParaRPr>
                    </a:p>
                  </a:txBody>
                  <a:tcPr>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extLst>
                  <a:ext uri="{0D108BD9-81ED-4DB2-BD59-A6C34878D82A}">
                    <a16:rowId xmlns:a16="http://schemas.microsoft.com/office/drawing/2014/main" val="10000"/>
                  </a:ext>
                </a:extLst>
              </a:tr>
              <a:tr h="847192">
                <a:tc vMerge="1">
                  <a:txBody>
                    <a:bodyPr/>
                    <a:lstStyle/>
                    <a:p>
                      <a:pPr marL="0" algn="ctr" defTabSz="457200" rtl="0" eaLnBrk="1" latinLnBrk="0" hangingPunct="1"/>
                      <a:endParaRPr lang="en-US" sz="1600" b="0" kern="1200" dirty="0">
                        <a:solidFill>
                          <a:schemeClr val="lt1"/>
                        </a:solidFill>
                        <a:latin typeface="Calibri" panose="020F0502020204030204" pitchFamily="34" charset="0"/>
                        <a:ea typeface="+mn-ea"/>
                        <a:cs typeface="+mn-cs"/>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vMerge="1">
                  <a:txBody>
                    <a:bodyPr/>
                    <a:lstStyle/>
                    <a:p>
                      <a:pPr algn="ctr"/>
                      <a:endParaRPr lang="en-US" sz="1600" b="0" kern="1200" dirty="0">
                        <a:solidFill>
                          <a:schemeClr val="lt1"/>
                        </a:solidFill>
                        <a:latin typeface="Calibri" panose="020F0502020204030204" pitchFamily="34" charset="0"/>
                        <a:ea typeface="+mn-ea"/>
                        <a:cs typeface="+mn-cs"/>
                      </a:endParaRPr>
                    </a:p>
                  </a:txBody>
                  <a:tcPr anchor="ctr">
                    <a:lnL w="12700" cmpd="sng">
                      <a:noFill/>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vMerge="1">
                  <a:txBody>
                    <a:bodyPr/>
                    <a:lstStyle/>
                    <a:p>
                      <a:endParaRPr lang="en-US"/>
                    </a:p>
                  </a:txBody>
                  <a:tcPr/>
                </a:tc>
                <a:tc>
                  <a:txBody>
                    <a:bodyPr/>
                    <a:lstStyle/>
                    <a:p>
                      <a:pPr algn="ctr"/>
                      <a:r>
                        <a:rPr lang="en-US" sz="1600" b="0" kern="1200" dirty="0">
                          <a:solidFill>
                            <a:schemeClr val="lt1"/>
                          </a:solidFill>
                          <a:latin typeface="Calibri" panose="020F0502020204030204" pitchFamily="34" charset="0"/>
                          <a:ea typeface="+mn-ea"/>
                          <a:cs typeface="+mn-cs"/>
                        </a:rPr>
                        <a:t>Reimbursement</a:t>
                      </a:r>
                    </a:p>
                  </a:txBody>
                  <a:tcPr anchor="ctr">
                    <a:lnL w="38100" cap="flat" cmpd="sng" algn="ctr">
                      <a:solidFill>
                        <a:schemeClr val="tx1"/>
                      </a:solidFill>
                      <a:prstDash val="solid"/>
                      <a:round/>
                      <a:headEnd type="none" w="med" len="med"/>
                      <a:tailEnd type="none" w="med" len="med"/>
                    </a:lnL>
                    <a:lnR w="3175" cap="flat" cmpd="sng" algn="ctr">
                      <a:solidFill>
                        <a:schemeClr val="tx1">
                          <a:lumMod val="20000"/>
                          <a:lumOff val="80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Profit Margin</a:t>
                      </a:r>
                    </a:p>
                  </a:txBody>
                  <a:tcPr anchor="ctr">
                    <a:lnL w="3175" cap="flat" cmpd="sng" algn="ctr">
                      <a:solidFill>
                        <a:schemeClr val="tx1">
                          <a:lumMod val="20000"/>
                          <a:lumOff val="80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algn="ctr"/>
                      <a:r>
                        <a:rPr lang="en-US" sz="1600" b="0" kern="1200" dirty="0">
                          <a:solidFill>
                            <a:schemeClr val="lt1"/>
                          </a:solidFill>
                          <a:latin typeface="Calibri" panose="020F0502020204030204" pitchFamily="34" charset="0"/>
                          <a:ea typeface="+mn-ea"/>
                          <a:cs typeface="+mn-cs"/>
                        </a:rPr>
                        <a:t>Reimbursement</a:t>
                      </a:r>
                    </a:p>
                  </a:txBody>
                  <a:tcPr anchor="ctr">
                    <a:lnL w="38100" cap="flat" cmpd="sng" algn="ctr">
                      <a:solidFill>
                        <a:schemeClr val="tx1"/>
                      </a:solidFill>
                      <a:prstDash val="solid"/>
                      <a:round/>
                      <a:headEnd type="none" w="med" len="med"/>
                      <a:tailEnd type="none" w="med" len="med"/>
                    </a:lnL>
                    <a:lnR w="3175" cap="flat" cmpd="sng" algn="ctr">
                      <a:solidFill>
                        <a:schemeClr val="tx1">
                          <a:lumMod val="20000"/>
                          <a:lumOff val="80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lt1"/>
                          </a:solidFill>
                          <a:latin typeface="Calibri" panose="020F0502020204030204" pitchFamily="34" charset="0"/>
                          <a:ea typeface="+mn-ea"/>
                          <a:cs typeface="+mn-cs"/>
                        </a:rPr>
                        <a:t>Profit Margin</a:t>
                      </a:r>
                    </a:p>
                  </a:txBody>
                  <a:tcPr anchor="ctr">
                    <a:lnL w="3175" cap="flat" cmpd="sng" algn="ctr">
                      <a:solidFill>
                        <a:schemeClr val="tx1">
                          <a:lumMod val="20000"/>
                          <a:lumOff val="80000"/>
                        </a:schemeClr>
                      </a:solidFill>
                      <a:prstDash val="solid"/>
                      <a:round/>
                      <a:headEnd type="none" w="med" len="med"/>
                      <a:tailEnd type="none" w="med" len="med"/>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extLst>
                  <a:ext uri="{0D108BD9-81ED-4DB2-BD59-A6C34878D82A}">
                    <a16:rowId xmlns:a16="http://schemas.microsoft.com/office/drawing/2014/main" val="10001"/>
                  </a:ext>
                </a:extLst>
              </a:tr>
              <a:tr h="1039123">
                <a:tc>
                  <a:txBody>
                    <a:bodyPr/>
                    <a:lstStyle/>
                    <a:p>
                      <a:r>
                        <a:rPr lang="en-US" sz="2000" b="1" dirty="0">
                          <a:solidFill>
                            <a:schemeClr val="tx1">
                              <a:lumMod val="50000"/>
                            </a:schemeClr>
                          </a:solidFill>
                          <a:latin typeface="Calibri" panose="020F0502020204030204" pitchFamily="34" charset="0"/>
                        </a:rPr>
                        <a:t>MD/DO</a:t>
                      </a: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dirty="0">
                          <a:solidFill>
                            <a:schemeClr val="tx1">
                              <a:lumMod val="50000"/>
                            </a:schemeClr>
                          </a:solidFill>
                          <a:latin typeface="Calibri" panose="020F0502020204030204" pitchFamily="34" charset="0"/>
                        </a:rPr>
                        <a:t>$250,000</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800" b="1" kern="1200" dirty="0">
                          <a:solidFill>
                            <a:schemeClr val="tx1">
                              <a:lumMod val="50000"/>
                            </a:schemeClr>
                          </a:solidFill>
                          <a:latin typeface="Calibri" panose="020F0502020204030204" pitchFamily="34" charset="0"/>
                          <a:ea typeface="+mn-ea"/>
                          <a:cs typeface="+mn-cs"/>
                        </a:rPr>
                        <a:t>$120</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0" kern="1200" dirty="0">
                          <a:solidFill>
                            <a:schemeClr val="tx1">
                              <a:lumMod val="50000"/>
                            </a:schemeClr>
                          </a:solidFill>
                          <a:latin typeface="Calibri" panose="020F0502020204030204" pitchFamily="34" charset="0"/>
                          <a:ea typeface="+mn-ea"/>
                          <a:cs typeface="+mn-cs"/>
                        </a:rPr>
                        <a:t>$74</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800" b="1" kern="1200" dirty="0">
                          <a:solidFill>
                            <a:schemeClr val="tx1">
                              <a:lumMod val="50000"/>
                            </a:schemeClr>
                          </a:solidFill>
                          <a:latin typeface="Calibri" panose="020F0502020204030204" pitchFamily="34" charset="0"/>
                          <a:ea typeface="+mn-ea"/>
                          <a:cs typeface="+mn-cs"/>
                        </a:rPr>
                        <a:t>+$14</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0" kern="1200" dirty="0">
                          <a:solidFill>
                            <a:schemeClr val="tx1">
                              <a:lumMod val="50000"/>
                            </a:schemeClr>
                          </a:solidFill>
                          <a:latin typeface="Calibri" panose="020F0502020204030204" pitchFamily="34" charset="0"/>
                          <a:ea typeface="+mn-ea"/>
                          <a:cs typeface="+mn-cs"/>
                        </a:rPr>
                        <a:t>$109</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800" b="1" kern="1200" dirty="0">
                          <a:solidFill>
                            <a:schemeClr val="tx1">
                              <a:lumMod val="50000"/>
                            </a:schemeClr>
                          </a:solidFill>
                          <a:latin typeface="Calibri" panose="020F0502020204030204" pitchFamily="34" charset="0"/>
                          <a:ea typeface="+mn-ea"/>
                          <a:cs typeface="+mn-cs"/>
                        </a:rPr>
                        <a:t>+$49</a:t>
                      </a: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1148317">
                <a:tc>
                  <a:txBody>
                    <a:bodyPr/>
                    <a:lstStyle/>
                    <a:p>
                      <a:r>
                        <a:rPr lang="en-US" sz="2000" b="1" dirty="0">
                          <a:solidFill>
                            <a:schemeClr val="tx1">
                              <a:lumMod val="50000"/>
                            </a:schemeClr>
                          </a:solidFill>
                          <a:latin typeface="Calibri" panose="020F0502020204030204" pitchFamily="34" charset="0"/>
                        </a:rPr>
                        <a:t>PA</a:t>
                      </a: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2400" b="0" kern="1200" dirty="0">
                          <a:solidFill>
                            <a:schemeClr val="tx1">
                              <a:lumMod val="50000"/>
                            </a:schemeClr>
                          </a:solidFill>
                          <a:latin typeface="Calibri" panose="020F0502020204030204" pitchFamily="34" charset="0"/>
                          <a:ea typeface="+mn-ea"/>
                          <a:cs typeface="+mn-cs"/>
                        </a:rPr>
                        <a:t>$110,000</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800" b="1" kern="1200" dirty="0">
                          <a:solidFill>
                            <a:schemeClr val="tx1">
                              <a:lumMod val="50000"/>
                            </a:schemeClr>
                          </a:solidFill>
                          <a:latin typeface="Calibri" panose="020F0502020204030204" pitchFamily="34" charset="0"/>
                          <a:ea typeface="+mn-ea"/>
                          <a:cs typeface="+mn-cs"/>
                        </a:rPr>
                        <a:t>$53</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0" kern="1200" dirty="0">
                          <a:solidFill>
                            <a:schemeClr val="tx1">
                              <a:lumMod val="50000"/>
                            </a:schemeClr>
                          </a:solidFill>
                          <a:latin typeface="Calibri" panose="020F0502020204030204" pitchFamily="34" charset="0"/>
                          <a:ea typeface="+mn-ea"/>
                          <a:cs typeface="+mn-cs"/>
                        </a:rPr>
                        <a:t>$63</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800" b="1" kern="1200" dirty="0">
                          <a:solidFill>
                            <a:schemeClr val="tx1">
                              <a:lumMod val="50000"/>
                            </a:schemeClr>
                          </a:solidFill>
                          <a:latin typeface="Calibri" panose="020F0502020204030204" pitchFamily="34" charset="0"/>
                          <a:ea typeface="+mn-ea"/>
                          <a:cs typeface="+mn-cs"/>
                        </a:rPr>
                        <a:t>+$36.5</a:t>
                      </a:r>
                    </a:p>
                  </a:txBody>
                  <a:tcPr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0" kern="1200" dirty="0">
                          <a:solidFill>
                            <a:schemeClr val="tx1">
                              <a:lumMod val="50000"/>
                            </a:schemeClr>
                          </a:solidFill>
                          <a:latin typeface="Calibri" panose="020F0502020204030204" pitchFamily="34" charset="0"/>
                          <a:ea typeface="+mn-ea"/>
                          <a:cs typeface="+mn-cs"/>
                        </a:rPr>
                        <a:t>$93</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800" b="1" kern="1200" dirty="0">
                          <a:solidFill>
                            <a:schemeClr val="tx1">
                              <a:lumMod val="50000"/>
                            </a:schemeClr>
                          </a:solidFill>
                          <a:latin typeface="Calibri" panose="020F0502020204030204" pitchFamily="34" charset="0"/>
                          <a:ea typeface="+mn-ea"/>
                          <a:cs typeface="+mn-cs"/>
                        </a:rPr>
                        <a:t>+$66.5</a:t>
                      </a: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3"/>
                  </a:ext>
                </a:extLst>
              </a:tr>
              <a:tr h="741630">
                <a:tc>
                  <a:txBody>
                    <a:bodyPr/>
                    <a:lstStyle/>
                    <a:p>
                      <a:r>
                        <a:rPr lang="en-US" sz="2000" b="1" kern="1200" dirty="0">
                          <a:solidFill>
                            <a:schemeClr val="tx1">
                              <a:lumMod val="50000"/>
                            </a:schemeClr>
                          </a:solidFill>
                          <a:latin typeface="Calibri" panose="020F0502020204030204" pitchFamily="34" charset="0"/>
                          <a:ea typeface="+mn-ea"/>
                          <a:cs typeface="+mn-cs"/>
                        </a:rPr>
                        <a:t>Difference</a:t>
                      </a: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600" b="0" dirty="0">
                        <a:latin typeface="Calibri" panose="020F0502020204030204" pitchFamily="34" charset="0"/>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600" b="0" dirty="0">
                        <a:latin typeface="Calibri" panose="020F0502020204030204" pitchFamily="34" charset="0"/>
                      </a:endParaRP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400" b="0" kern="1200" dirty="0">
                          <a:solidFill>
                            <a:schemeClr val="tx1">
                              <a:lumMod val="50000"/>
                            </a:schemeClr>
                          </a:solidFill>
                          <a:latin typeface="Calibri" panose="020F0502020204030204" pitchFamily="34" charset="0"/>
                          <a:ea typeface="+mn-ea"/>
                          <a:cs typeface="+mn-cs"/>
                        </a:rPr>
                        <a:t>$11</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1600" b="0" kern="1200" dirty="0">
                        <a:solidFill>
                          <a:schemeClr val="bg1"/>
                        </a:solidFill>
                        <a:latin typeface="Calibri" panose="020F0502020204030204" pitchFamily="34" charset="0"/>
                        <a:ea typeface="+mn-ea"/>
                        <a:cs typeface="+mn-cs"/>
                      </a:endParaRPr>
                    </a:p>
                  </a:txBody>
                  <a:tcPr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400" b="0" kern="1200" dirty="0">
                          <a:solidFill>
                            <a:schemeClr val="tx1">
                              <a:lumMod val="50000"/>
                            </a:schemeClr>
                          </a:solidFill>
                          <a:latin typeface="Calibri" panose="020F0502020204030204" pitchFamily="34" charset="0"/>
                          <a:ea typeface="+mn-ea"/>
                          <a:cs typeface="+mn-cs"/>
                        </a:rPr>
                        <a:t>$16</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1600" b="0" kern="1200" dirty="0">
                        <a:solidFill>
                          <a:schemeClr val="bg1"/>
                        </a:solidFill>
                        <a:latin typeface="Calibri" panose="020F0502020204030204" pitchFamily="34" charset="0"/>
                        <a:ea typeface="+mn-ea"/>
                        <a:cs typeface="+mn-cs"/>
                      </a:endParaRPr>
                    </a:p>
                  </a:txBody>
                  <a:tcPr anchor="ctr">
                    <a:lnL w="63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bl>
          </a:graphicData>
        </a:graphic>
      </p:graphicFrame>
      <p:sp>
        <p:nvSpPr>
          <p:cNvPr id="8" name="Title 1"/>
          <p:cNvSpPr txBox="1">
            <a:spLocks/>
          </p:cNvSpPr>
          <p:nvPr/>
        </p:nvSpPr>
        <p:spPr bwMode="auto">
          <a:xfrm>
            <a:off x="238545" y="529196"/>
            <a:ext cx="11315279" cy="86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defTabSz="457200" rtl="0" eaLnBrk="1" fontAlgn="base" hangingPunct="1">
              <a:lnSpc>
                <a:spcPct val="80000"/>
              </a:lnSpc>
              <a:spcBef>
                <a:spcPct val="0"/>
              </a:spcBef>
              <a:spcAft>
                <a:spcPct val="0"/>
              </a:spcAft>
              <a:defRPr sz="4800" b="1" kern="1200" cap="none" spc="-80" baseline="0">
                <a:solidFill>
                  <a:srgbClr val="1D538A"/>
                </a:solidFill>
                <a:latin typeface="MetaPro-Bold" panose="020B0804030101020102" pitchFamily="34" charset="0"/>
                <a:ea typeface="MS PGothic" pitchFamily="34" charset="-128"/>
                <a:cs typeface="MetaPro-Bold" panose="020B0804030101020102" pitchFamily="34" charset="0"/>
              </a:defRPr>
            </a:lvl1pPr>
            <a:lvl2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2pPr>
            <a:lvl3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3pPr>
            <a:lvl4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4pPr>
            <a:lvl5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5pPr>
            <a:lvl6pPr marL="4572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6pPr>
            <a:lvl7pPr marL="9144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7pPr>
            <a:lvl8pPr marL="13716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8pPr>
            <a:lvl9pPr marL="18288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9pPr>
          </a:lstStyle>
          <a:p>
            <a:r>
              <a:rPr lang="en-US" sz="3200" dirty="0"/>
              <a:t>Profit and Gross Profit: Hospital Discharge</a:t>
            </a:r>
            <a:r>
              <a:rPr lang="en-US" sz="2800" dirty="0">
                <a:solidFill>
                  <a:srgbClr val="C00000"/>
                </a:solidFill>
              </a:rPr>
              <a:t>	</a:t>
            </a:r>
            <a:br>
              <a:rPr lang="en-US" sz="2800" dirty="0">
                <a:solidFill>
                  <a:srgbClr val="C00000"/>
                </a:solidFill>
              </a:rPr>
            </a:br>
            <a:endParaRPr lang="en-US" sz="2000" dirty="0">
              <a:solidFill>
                <a:srgbClr val="C00000"/>
              </a:solidFill>
            </a:endParaRPr>
          </a:p>
        </p:txBody>
      </p:sp>
      <p:sp>
        <p:nvSpPr>
          <p:cNvPr id="9" name="Rectangle 8"/>
          <p:cNvSpPr/>
          <p:nvPr/>
        </p:nvSpPr>
        <p:spPr>
          <a:xfrm>
            <a:off x="396949" y="5877156"/>
            <a:ext cx="10745974" cy="523220"/>
          </a:xfrm>
          <a:prstGeom prst="rect">
            <a:avLst/>
          </a:prstGeom>
        </p:spPr>
        <p:txBody>
          <a:bodyPr wrap="square">
            <a:spAutoFit/>
          </a:bodyPr>
          <a:lstStyle/>
          <a:p>
            <a:r>
              <a:rPr lang="en-US" sz="1400" dirty="0">
                <a:solidFill>
                  <a:schemeClr val="tx2"/>
                </a:solidFill>
              </a:rPr>
              <a:t>https://www.medpagetoday.com/practicemanagement/salary-survey/77085	</a:t>
            </a:r>
          </a:p>
          <a:p>
            <a:r>
              <a:rPr lang="en-US" sz="1400" dirty="0">
                <a:solidFill>
                  <a:schemeClr val="tx2"/>
                </a:solidFill>
              </a:rPr>
              <a:t>https://www.cms.gov/apps/physician-fee-schedule/search/search-criteria.aspx</a:t>
            </a:r>
          </a:p>
        </p:txBody>
      </p:sp>
      <p:sp>
        <p:nvSpPr>
          <p:cNvPr id="10" name="Title 1"/>
          <p:cNvSpPr>
            <a:spLocks noGrp="1"/>
          </p:cNvSpPr>
          <p:nvPr>
            <p:ph type="title"/>
          </p:nvPr>
        </p:nvSpPr>
        <p:spPr>
          <a:xfrm>
            <a:off x="10334848" y="3928188"/>
            <a:ext cx="1759376" cy="1946319"/>
          </a:xfrm>
        </p:spPr>
        <p:txBody>
          <a:bodyPr>
            <a:noAutofit/>
          </a:bodyPr>
          <a:lstStyle/>
          <a:p>
            <a:pPr algn="ctr"/>
            <a:r>
              <a:rPr lang="en-US" sz="2000" dirty="0">
                <a:solidFill>
                  <a:schemeClr val="tx2"/>
                </a:solidFill>
                <a:latin typeface="Calibri" panose="020F0502020204030204" pitchFamily="34" charset="0"/>
              </a:rPr>
              <a:t>Gross Profit</a:t>
            </a:r>
            <a:br>
              <a:rPr lang="en-US" sz="12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a:t>
            </a:r>
            <a:br>
              <a:rPr lang="en-US" sz="12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reimbursement</a:t>
            </a:r>
            <a:br>
              <a:rPr lang="en-US" sz="20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a:t>
            </a:r>
            <a:br>
              <a:rPr lang="en-US" sz="20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0.5 hourly salary</a:t>
            </a:r>
            <a:br>
              <a:rPr lang="en-US" sz="1800" b="0" dirty="0">
                <a:solidFill>
                  <a:schemeClr val="tx2"/>
                </a:solidFill>
                <a:latin typeface="Calibri" panose="020F0502020204030204" pitchFamily="34" charset="0"/>
              </a:rPr>
            </a:br>
            <a:br>
              <a:rPr lang="en-US" sz="1800" b="0" dirty="0">
                <a:solidFill>
                  <a:schemeClr val="tx2"/>
                </a:solidFill>
                <a:latin typeface="Calibri" panose="020F0502020204030204" pitchFamily="34" charset="0"/>
              </a:rPr>
            </a:br>
            <a:r>
              <a:rPr lang="en-US" sz="1400" b="0" dirty="0">
                <a:solidFill>
                  <a:schemeClr val="tx2"/>
                </a:solidFill>
                <a:latin typeface="Calibri" panose="020F0502020204030204" pitchFamily="34" charset="0"/>
              </a:rPr>
              <a:t>(</a:t>
            </a:r>
            <a:r>
              <a:rPr lang="en-US" sz="1600" b="0" dirty="0">
                <a:solidFill>
                  <a:schemeClr val="tx2"/>
                </a:solidFill>
                <a:latin typeface="Calibri" panose="020F0502020204030204" pitchFamily="34" charset="0"/>
              </a:rPr>
              <a:t>assuming 30 minute time spent)</a:t>
            </a:r>
            <a:endParaRPr lang="en-US" sz="1600" b="0" dirty="0">
              <a:latin typeface="Calibri" panose="020F0502020204030204" pitchFamily="34" charset="0"/>
            </a:endParaRPr>
          </a:p>
        </p:txBody>
      </p:sp>
    </p:spTree>
    <p:extLst>
      <p:ext uri="{BB962C8B-B14F-4D97-AF65-F5344CB8AC3E}">
        <p14:creationId xmlns:p14="http://schemas.microsoft.com/office/powerpoint/2010/main" val="4025581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0366744" y="3797559"/>
            <a:ext cx="1727479" cy="2020678"/>
          </a:xfrm>
        </p:spPr>
        <p:txBody>
          <a:bodyPr>
            <a:noAutofit/>
          </a:bodyPr>
          <a:lstStyle/>
          <a:p>
            <a:pPr algn="ctr"/>
            <a:r>
              <a:rPr lang="en-US" sz="2000" dirty="0">
                <a:solidFill>
                  <a:schemeClr val="tx2"/>
                </a:solidFill>
                <a:latin typeface="Calibri" panose="020F0502020204030204" pitchFamily="34" charset="0"/>
              </a:rPr>
              <a:t>Gross Profit</a:t>
            </a:r>
            <a:br>
              <a:rPr lang="en-US" sz="200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a:t>
            </a:r>
            <a:br>
              <a:rPr lang="en-US" sz="12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reimbursement</a:t>
            </a:r>
            <a:br>
              <a:rPr lang="en-US" sz="20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a:t>
            </a:r>
            <a:br>
              <a:rPr lang="en-US" sz="20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hourly salary</a:t>
            </a:r>
            <a:br>
              <a:rPr lang="en-US" sz="1800" b="0" dirty="0">
                <a:solidFill>
                  <a:schemeClr val="tx2"/>
                </a:solidFill>
                <a:latin typeface="Calibri" panose="020F0502020204030204" pitchFamily="34" charset="0"/>
              </a:rPr>
            </a:br>
            <a:br>
              <a:rPr lang="en-US" sz="2400" b="0" dirty="0">
                <a:solidFill>
                  <a:schemeClr val="tx2"/>
                </a:solidFill>
                <a:latin typeface="Calibri" panose="020F0502020204030204" pitchFamily="34" charset="0"/>
              </a:rPr>
            </a:br>
            <a:r>
              <a:rPr lang="en-US" sz="1600" b="0" dirty="0">
                <a:solidFill>
                  <a:schemeClr val="tx2"/>
                </a:solidFill>
                <a:latin typeface="Calibri" panose="020F0502020204030204" pitchFamily="34" charset="0"/>
              </a:rPr>
              <a:t>(assuming 30 minute time spent)</a:t>
            </a:r>
            <a:endParaRPr lang="en-US" sz="1600" b="0" dirty="0">
              <a:latin typeface="Calibri" panose="020F0502020204030204" pitchFamily="34" charset="0"/>
            </a:endParaRPr>
          </a:p>
        </p:txBody>
      </p:sp>
      <p:sp>
        <p:nvSpPr>
          <p:cNvPr id="8" name="Title 1"/>
          <p:cNvSpPr txBox="1">
            <a:spLocks/>
          </p:cNvSpPr>
          <p:nvPr/>
        </p:nvSpPr>
        <p:spPr bwMode="auto">
          <a:xfrm>
            <a:off x="249179" y="531845"/>
            <a:ext cx="10972800" cy="447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lvl1pPr algn="l" defTabSz="457200" rtl="0" eaLnBrk="1" fontAlgn="base" hangingPunct="1">
              <a:lnSpc>
                <a:spcPct val="80000"/>
              </a:lnSpc>
              <a:spcBef>
                <a:spcPct val="0"/>
              </a:spcBef>
              <a:spcAft>
                <a:spcPct val="0"/>
              </a:spcAft>
              <a:defRPr sz="4800" b="1" kern="1200" cap="none" spc="-80" baseline="0">
                <a:solidFill>
                  <a:srgbClr val="1D538A"/>
                </a:solidFill>
                <a:latin typeface="MetaPro-Bold" panose="020B0804030101020102" pitchFamily="34" charset="0"/>
                <a:ea typeface="MS PGothic" pitchFamily="34" charset="-128"/>
                <a:cs typeface="MetaPro-Bold" panose="020B0804030101020102" pitchFamily="34" charset="0"/>
              </a:defRPr>
            </a:lvl1pPr>
            <a:lvl2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2pPr>
            <a:lvl3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3pPr>
            <a:lvl4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4pPr>
            <a:lvl5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5pPr>
            <a:lvl6pPr marL="4572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6pPr>
            <a:lvl7pPr marL="9144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7pPr>
            <a:lvl8pPr marL="13716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8pPr>
            <a:lvl9pPr marL="18288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9pPr>
          </a:lstStyle>
          <a:p>
            <a:r>
              <a:rPr lang="en-US" sz="3200" dirty="0"/>
              <a:t>Profit and Gross Profit: Office/Outpatient New Visit</a:t>
            </a:r>
            <a:endParaRPr lang="en-US" sz="2000" dirty="0">
              <a:solidFill>
                <a:srgbClr val="C00000"/>
              </a:solidFill>
            </a:endParaRPr>
          </a:p>
        </p:txBody>
      </p:sp>
      <p:sp>
        <p:nvSpPr>
          <p:cNvPr id="2" name="Rectangle 1"/>
          <p:cNvSpPr/>
          <p:nvPr/>
        </p:nvSpPr>
        <p:spPr>
          <a:xfrm>
            <a:off x="333152" y="5818237"/>
            <a:ext cx="10745974" cy="523220"/>
          </a:xfrm>
          <a:prstGeom prst="rect">
            <a:avLst/>
          </a:prstGeom>
        </p:spPr>
        <p:txBody>
          <a:bodyPr wrap="square">
            <a:spAutoFit/>
          </a:bodyPr>
          <a:lstStyle/>
          <a:p>
            <a:r>
              <a:rPr lang="en-US" sz="1400" dirty="0">
                <a:solidFill>
                  <a:schemeClr val="tx2"/>
                </a:solidFill>
              </a:rPr>
              <a:t>https://www.medpagetoday.com/practicemanagement/salary-survey/77085	</a:t>
            </a:r>
          </a:p>
          <a:p>
            <a:r>
              <a:rPr lang="en-US" sz="1400" dirty="0">
                <a:solidFill>
                  <a:schemeClr val="tx2"/>
                </a:solidFill>
              </a:rPr>
              <a:t>https://www.cms.gov/apps/physician-fee-schedule/search/search-criteria.aspx</a:t>
            </a:r>
          </a:p>
        </p:txBody>
      </p:sp>
      <p:graphicFrame>
        <p:nvGraphicFramePr>
          <p:cNvPr id="10" name="Content Placeholder 3">
            <a:extLst>
              <a:ext uri="{FF2B5EF4-FFF2-40B4-BE49-F238E27FC236}">
                <a16:creationId xmlns:a16="http://schemas.microsoft.com/office/drawing/2014/main" id="{189D1A96-66FD-44F1-9107-E6DAC6D73027}"/>
              </a:ext>
            </a:extLst>
          </p:cNvPr>
          <p:cNvGraphicFramePr>
            <a:graphicFrameLocks/>
          </p:cNvGraphicFramePr>
          <p:nvPr/>
        </p:nvGraphicFramePr>
        <p:xfrm>
          <a:off x="277964" y="979715"/>
          <a:ext cx="10088783" cy="4815029"/>
        </p:xfrm>
        <a:graphic>
          <a:graphicData uri="http://schemas.openxmlformats.org/drawingml/2006/table">
            <a:tbl>
              <a:tblPr firstRow="1" bandRow="1">
                <a:effectLst>
                  <a:innerShdw blurRad="114300">
                    <a:prstClr val="black"/>
                  </a:innerShdw>
                </a:effectLst>
                <a:tableStyleId>{5C22544A-7EE6-4342-B048-85BDC9FD1C3A}</a:tableStyleId>
              </a:tblPr>
              <a:tblGrid>
                <a:gridCol w="1120976">
                  <a:extLst>
                    <a:ext uri="{9D8B030D-6E8A-4147-A177-3AD203B41FA5}">
                      <a16:colId xmlns:a16="http://schemas.microsoft.com/office/drawing/2014/main" val="20000"/>
                    </a:ext>
                  </a:extLst>
                </a:gridCol>
                <a:gridCol w="1258878">
                  <a:extLst>
                    <a:ext uri="{9D8B030D-6E8A-4147-A177-3AD203B41FA5}">
                      <a16:colId xmlns:a16="http://schemas.microsoft.com/office/drawing/2014/main" val="20001"/>
                    </a:ext>
                  </a:extLst>
                </a:gridCol>
                <a:gridCol w="983073">
                  <a:extLst>
                    <a:ext uri="{9D8B030D-6E8A-4147-A177-3AD203B41FA5}">
                      <a16:colId xmlns:a16="http://schemas.microsoft.com/office/drawing/2014/main" val="20002"/>
                    </a:ext>
                  </a:extLst>
                </a:gridCol>
                <a:gridCol w="1120976">
                  <a:extLst>
                    <a:ext uri="{9D8B030D-6E8A-4147-A177-3AD203B41FA5}">
                      <a16:colId xmlns:a16="http://schemas.microsoft.com/office/drawing/2014/main" val="20003"/>
                    </a:ext>
                  </a:extLst>
                </a:gridCol>
                <a:gridCol w="1120976">
                  <a:extLst>
                    <a:ext uri="{9D8B030D-6E8A-4147-A177-3AD203B41FA5}">
                      <a16:colId xmlns:a16="http://schemas.microsoft.com/office/drawing/2014/main" val="20004"/>
                    </a:ext>
                  </a:extLst>
                </a:gridCol>
                <a:gridCol w="1120976">
                  <a:extLst>
                    <a:ext uri="{9D8B030D-6E8A-4147-A177-3AD203B41FA5}">
                      <a16:colId xmlns:a16="http://schemas.microsoft.com/office/drawing/2014/main" val="20005"/>
                    </a:ext>
                  </a:extLst>
                </a:gridCol>
                <a:gridCol w="1120976">
                  <a:extLst>
                    <a:ext uri="{9D8B030D-6E8A-4147-A177-3AD203B41FA5}">
                      <a16:colId xmlns:a16="http://schemas.microsoft.com/office/drawing/2014/main" val="20006"/>
                    </a:ext>
                  </a:extLst>
                </a:gridCol>
                <a:gridCol w="1120976">
                  <a:extLst>
                    <a:ext uri="{9D8B030D-6E8A-4147-A177-3AD203B41FA5}">
                      <a16:colId xmlns:a16="http://schemas.microsoft.com/office/drawing/2014/main" val="20007"/>
                    </a:ext>
                  </a:extLst>
                </a:gridCol>
                <a:gridCol w="1120976">
                  <a:extLst>
                    <a:ext uri="{9D8B030D-6E8A-4147-A177-3AD203B41FA5}">
                      <a16:colId xmlns:a16="http://schemas.microsoft.com/office/drawing/2014/main" val="20008"/>
                    </a:ext>
                  </a:extLst>
                </a:gridCol>
              </a:tblGrid>
              <a:tr h="1158501">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a:solidFill>
                            <a:schemeClr val="lt1"/>
                          </a:solidFill>
                          <a:latin typeface="Calibri" panose="020F0502020204030204" pitchFamily="34" charset="0"/>
                          <a:ea typeface="+mn-ea"/>
                          <a:cs typeface="+mn-cs"/>
                        </a:rPr>
                        <a:t>Provider Type</a:t>
                      </a:r>
                    </a:p>
                    <a:p>
                      <a:pPr marL="0" algn="ctr" defTabSz="457200" rtl="0" eaLnBrk="1" latinLnBrk="0" hangingPunct="1"/>
                      <a:endParaRPr lang="en-US" sz="1100" b="0" kern="1200" dirty="0">
                        <a:solidFill>
                          <a:schemeClr val="lt1"/>
                        </a:solidFill>
                        <a:latin typeface="Calibri" panose="020F0502020204030204" pitchFamily="34" charset="0"/>
                        <a:ea typeface="+mn-ea"/>
                        <a:cs typeface="+mn-cs"/>
                      </a:endParaRPr>
                    </a:p>
                  </a:txBody>
                  <a:tcPr anchor="b">
                    <a:lnL w="12700" cmpd="sng">
                      <a:noFill/>
                    </a:lnL>
                    <a:lnR w="3175" cap="flat" cmpd="sng" algn="ctr">
                      <a:solidFill>
                        <a:schemeClr val="tx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rowSpan="2">
                  <a:txBody>
                    <a:bodyPr/>
                    <a:lstStyle/>
                    <a:p>
                      <a:pPr algn="ctr"/>
                      <a:r>
                        <a:rPr lang="en-US" sz="1600" b="0" kern="1200">
                          <a:solidFill>
                            <a:schemeClr val="lt1"/>
                          </a:solidFill>
                          <a:latin typeface="Calibri" panose="020F0502020204030204" pitchFamily="34" charset="0"/>
                          <a:ea typeface="+mn-ea"/>
                          <a:cs typeface="+mn-cs"/>
                        </a:rPr>
                        <a:t>Median Annual Compen-sation</a:t>
                      </a:r>
                    </a:p>
                    <a:p>
                      <a:pPr algn="ctr"/>
                      <a:endParaRPr lang="en-US" sz="1100" b="0" kern="1200" dirty="0">
                        <a:solidFill>
                          <a:schemeClr val="lt1"/>
                        </a:solidFill>
                        <a:latin typeface="Calibri" panose="020F0502020204030204" pitchFamily="34" charset="0"/>
                        <a:ea typeface="+mn-ea"/>
                        <a:cs typeface="+mn-cs"/>
                      </a:endParaRPr>
                    </a:p>
                  </a:txBody>
                  <a:tcPr anchor="b">
                    <a:lnL w="3175" cap="flat" cmpd="sng" algn="ctr">
                      <a:solidFill>
                        <a:schemeClr val="tx1">
                          <a:lumMod val="20000"/>
                          <a:lumOff val="8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rowSpan="2">
                  <a:txBody>
                    <a:bodyPr/>
                    <a:lstStyle/>
                    <a:p>
                      <a:pPr marL="0" algn="ctr" defTabSz="457200" rtl="0" eaLnBrk="1" latinLnBrk="0" hangingPunct="1"/>
                      <a:r>
                        <a:rPr lang="en-US" sz="1600" b="0" kern="1200">
                          <a:solidFill>
                            <a:schemeClr val="lt1"/>
                          </a:solidFill>
                          <a:latin typeface="Calibri" panose="020F0502020204030204" pitchFamily="34" charset="0"/>
                          <a:ea typeface="+mn-ea"/>
                          <a:cs typeface="+mn-cs"/>
                        </a:rPr>
                        <a:t>Hourly Salary</a:t>
                      </a:r>
                    </a:p>
                    <a:p>
                      <a:pPr marL="0" algn="ctr" defTabSz="457200" rtl="0" eaLnBrk="1" latinLnBrk="0" hangingPunct="1"/>
                      <a:endParaRPr lang="en-US" sz="900" b="0" kern="1200" dirty="0">
                        <a:solidFill>
                          <a:schemeClr val="lt1"/>
                        </a:solidFill>
                        <a:latin typeface="Calibri" panose="020F0502020204030204" pitchFamily="34" charset="0"/>
                        <a:ea typeface="+mn-ea"/>
                        <a:cs typeface="+mn-cs"/>
                      </a:endParaRPr>
                    </a:p>
                  </a:txBody>
                  <a:tcPr anchor="b">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a:solidFill>
                            <a:schemeClr val="lt1"/>
                          </a:solidFill>
                          <a:latin typeface="Calibri" panose="020F0502020204030204" pitchFamily="34" charset="0"/>
                          <a:ea typeface="+mn-ea"/>
                          <a:cs typeface="+mn-cs"/>
                        </a:rPr>
                        <a:t>Office/Outpatient New Visit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a:solidFill>
                            <a:schemeClr val="lt1"/>
                          </a:solidFill>
                          <a:latin typeface="Calibri" panose="020F0502020204030204" pitchFamily="34" charset="0"/>
                          <a:ea typeface="+mn-ea"/>
                          <a:cs typeface="+mn-cs"/>
                        </a:rPr>
                        <a:t>(99202)</a:t>
                      </a:r>
                      <a:endParaRPr lang="en-US" sz="20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a:solidFill>
                          <a:schemeClr val="lt1"/>
                        </a:solidFill>
                        <a:latin typeface="Calibri" panose="020F0502020204030204" pitchFamily="34" charset="0"/>
                        <a:ea typeface="+mn-ea"/>
                        <a:cs typeface="+mn-cs"/>
                      </a:endParaRPr>
                    </a:p>
                  </a:txBody>
                  <a:tcPr>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algn="ctr"/>
                      <a:r>
                        <a:rPr lang="en-US" sz="2000" b="0" kern="1200" dirty="0">
                          <a:solidFill>
                            <a:schemeClr val="lt1"/>
                          </a:solidFill>
                          <a:latin typeface="Calibri" panose="020F0502020204030204" pitchFamily="34" charset="0"/>
                          <a:ea typeface="+mn-ea"/>
                          <a:cs typeface="+mn-cs"/>
                        </a:rPr>
                        <a:t>Office/Outpatient New Visit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(99203)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a:solidFill>
                          <a:schemeClr val="lt1"/>
                        </a:solidFill>
                        <a:latin typeface="Calibri" panose="020F0502020204030204" pitchFamily="34" charset="0"/>
                        <a:ea typeface="+mn-ea"/>
                        <a:cs typeface="+mn-cs"/>
                      </a:endParaRPr>
                    </a:p>
                  </a:txBody>
                  <a:tcPr>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Office/Outpatient New Visit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(99204)</a:t>
                      </a:r>
                    </a:p>
                  </a:txBody>
                  <a:tcPr anchor="ct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algn="ctr"/>
                      <a:endParaRPr lang="en-US" sz="20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extLst>
                  <a:ext uri="{0D108BD9-81ED-4DB2-BD59-A6C34878D82A}">
                    <a16:rowId xmlns:a16="http://schemas.microsoft.com/office/drawing/2014/main" val="10000"/>
                  </a:ext>
                </a:extLst>
              </a:tr>
              <a:tr h="847192">
                <a:tc vMerge="1">
                  <a:txBody>
                    <a:bodyPr/>
                    <a:lstStyle/>
                    <a:p>
                      <a:pPr marL="0" algn="ctr" defTabSz="457200" rtl="0" eaLnBrk="1" latinLnBrk="0" hangingPunct="1"/>
                      <a:endParaRPr lang="en-US" sz="1600" b="0" kern="1200" dirty="0">
                        <a:solidFill>
                          <a:schemeClr val="lt1"/>
                        </a:solidFill>
                        <a:latin typeface="Calibri" panose="020F0502020204030204" pitchFamily="34" charset="0"/>
                        <a:ea typeface="+mn-ea"/>
                        <a:cs typeface="+mn-cs"/>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vMerge="1">
                  <a:txBody>
                    <a:bodyPr/>
                    <a:lstStyle/>
                    <a:p>
                      <a:pPr algn="ctr"/>
                      <a:endParaRPr lang="en-US" sz="1600" b="0" kern="1200" dirty="0">
                        <a:solidFill>
                          <a:schemeClr val="lt1"/>
                        </a:solidFill>
                        <a:latin typeface="Calibri" panose="020F0502020204030204" pitchFamily="34" charset="0"/>
                        <a:ea typeface="+mn-ea"/>
                        <a:cs typeface="+mn-cs"/>
                      </a:endParaRPr>
                    </a:p>
                  </a:txBody>
                  <a:tcPr anchor="ctr">
                    <a:lnL w="12700" cmpd="sng">
                      <a:noFill/>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vMerge="1">
                  <a:txBody>
                    <a:bodyPr/>
                    <a:lstStyle/>
                    <a:p>
                      <a:endParaRPr lang="en-US"/>
                    </a:p>
                  </a:txBody>
                  <a:tcPr/>
                </a:tc>
                <a:tc>
                  <a:txBody>
                    <a:bodyPr/>
                    <a:lstStyle/>
                    <a:p>
                      <a:pPr algn="ctr"/>
                      <a:r>
                        <a:rPr lang="en-US" sz="1600" b="0" kern="1200">
                          <a:solidFill>
                            <a:schemeClr val="lt1"/>
                          </a:solidFill>
                          <a:latin typeface="Calibri" panose="020F0502020204030204" pitchFamily="34" charset="0"/>
                          <a:ea typeface="+mn-ea"/>
                          <a:cs typeface="+mn-cs"/>
                        </a:rPr>
                        <a:t>Reimburse-ment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3175" cap="flat" cmpd="sng" algn="ctr">
                      <a:solidFill>
                        <a:schemeClr val="tx1">
                          <a:lumMod val="20000"/>
                          <a:lumOff val="80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a:solidFill>
                            <a:schemeClr val="lt1"/>
                          </a:solidFill>
                          <a:latin typeface="Calibri" panose="020F0502020204030204" pitchFamily="34" charset="0"/>
                          <a:ea typeface="+mn-ea"/>
                          <a:cs typeface="+mn-cs"/>
                        </a:rPr>
                        <a:t>Gross Profit</a:t>
                      </a:r>
                      <a:endParaRPr lang="en-US" sz="1600" b="0" kern="1200" dirty="0">
                        <a:solidFill>
                          <a:schemeClr val="lt1"/>
                        </a:solidFill>
                        <a:latin typeface="Calibri" panose="020F0502020204030204" pitchFamily="34" charset="0"/>
                        <a:ea typeface="+mn-ea"/>
                        <a:cs typeface="+mn-cs"/>
                      </a:endParaRPr>
                    </a:p>
                  </a:txBody>
                  <a:tcPr anchor="ctr">
                    <a:lnL w="3175" cap="flat" cmpd="sng" algn="ctr">
                      <a:solidFill>
                        <a:schemeClr val="tx1">
                          <a:lumMod val="20000"/>
                          <a:lumOff val="80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algn="ctr"/>
                      <a:r>
                        <a:rPr lang="en-US" sz="1600" b="0" kern="1200">
                          <a:solidFill>
                            <a:schemeClr val="lt1"/>
                          </a:solidFill>
                          <a:latin typeface="Calibri" panose="020F0502020204030204" pitchFamily="34" charset="0"/>
                          <a:ea typeface="+mn-ea"/>
                          <a:cs typeface="+mn-cs"/>
                        </a:rPr>
                        <a:t>Reimburse-ment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a:solidFill>
                            <a:schemeClr val="lt1"/>
                          </a:solidFill>
                          <a:latin typeface="Calibri" panose="020F0502020204030204" pitchFamily="34" charset="0"/>
                          <a:ea typeface="+mn-ea"/>
                          <a:cs typeface="+mn-cs"/>
                        </a:rPr>
                        <a:t>Gross</a:t>
                      </a:r>
                      <a:r>
                        <a:rPr lang="en-US" sz="1600" b="0" kern="1200" baseline="0">
                          <a:solidFill>
                            <a:schemeClr val="lt1"/>
                          </a:solidFill>
                          <a:latin typeface="Calibri" panose="020F0502020204030204" pitchFamily="34" charset="0"/>
                          <a:ea typeface="+mn-ea"/>
                          <a:cs typeface="+mn-cs"/>
                        </a:rPr>
                        <a:t> </a:t>
                      </a:r>
                      <a:r>
                        <a:rPr lang="en-US" sz="1600" b="0" kern="1200">
                          <a:solidFill>
                            <a:schemeClr val="lt1"/>
                          </a:solidFill>
                          <a:latin typeface="Calibri" panose="020F0502020204030204" pitchFamily="34" charset="0"/>
                          <a:ea typeface="+mn-ea"/>
                          <a:cs typeface="+mn-cs"/>
                        </a:rPr>
                        <a:t>Profit</a:t>
                      </a:r>
                      <a:endParaRPr lang="en-US" sz="1600" b="0" kern="1200" dirty="0">
                        <a:solidFill>
                          <a:schemeClr val="lt1"/>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a:solidFill>
                            <a:schemeClr val="lt1"/>
                          </a:solidFill>
                          <a:latin typeface="Calibri" panose="020F0502020204030204" pitchFamily="34" charset="0"/>
                          <a:ea typeface="+mn-ea"/>
                          <a:cs typeface="+mn-cs"/>
                        </a:rPr>
                        <a:t>Reimburse-ment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a:solidFill>
                            <a:schemeClr val="lt1"/>
                          </a:solidFill>
                          <a:latin typeface="Calibri" panose="020F0502020204030204" pitchFamily="34" charset="0"/>
                          <a:ea typeface="+mn-ea"/>
                          <a:cs typeface="+mn-cs"/>
                        </a:rPr>
                        <a:t>Profit Margin</a:t>
                      </a:r>
                      <a:endParaRPr lang="en-US" sz="1600" b="0" kern="1200" dirty="0">
                        <a:solidFill>
                          <a:schemeClr val="lt1"/>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extLst>
                  <a:ext uri="{0D108BD9-81ED-4DB2-BD59-A6C34878D82A}">
                    <a16:rowId xmlns:a16="http://schemas.microsoft.com/office/drawing/2014/main" val="10001"/>
                  </a:ext>
                </a:extLst>
              </a:tr>
              <a:tr h="1001801">
                <a:tc>
                  <a:txBody>
                    <a:bodyPr/>
                    <a:lstStyle/>
                    <a:p>
                      <a:r>
                        <a:rPr lang="en-US" sz="2000" b="1">
                          <a:solidFill>
                            <a:schemeClr val="tx1">
                              <a:lumMod val="50000"/>
                            </a:schemeClr>
                          </a:solidFill>
                          <a:latin typeface="Calibri" panose="020F0502020204030204" pitchFamily="34" charset="0"/>
                        </a:rPr>
                        <a:t>MD/DO</a:t>
                      </a:r>
                      <a:endParaRPr lang="en-US" sz="2000" b="1" dirty="0">
                        <a:solidFill>
                          <a:schemeClr val="tx1">
                            <a:lumMod val="50000"/>
                          </a:schemeClr>
                        </a:solidFill>
                        <a:latin typeface="Calibri" panose="020F0502020204030204" pitchFamily="34" charset="0"/>
                      </a:endParaRP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a:solidFill>
                            <a:schemeClr val="tx1">
                              <a:lumMod val="50000"/>
                            </a:schemeClr>
                          </a:solidFill>
                          <a:latin typeface="Calibri" panose="020F0502020204030204" pitchFamily="34" charset="0"/>
                        </a:rPr>
                        <a:t>$250,000</a:t>
                      </a:r>
                      <a:endParaRPr lang="en-US" sz="2000" b="0" dirty="0">
                        <a:solidFill>
                          <a:schemeClr val="tx1">
                            <a:lumMod val="50000"/>
                          </a:schemeClr>
                        </a:solidFill>
                        <a:latin typeface="Calibri" panose="020F0502020204030204" pitchFamily="34" charset="0"/>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tx1">
                              <a:lumMod val="50000"/>
                            </a:schemeClr>
                          </a:solidFill>
                          <a:latin typeface="Calibri" panose="020F0502020204030204" pitchFamily="34" charset="0"/>
                          <a:ea typeface="+mn-ea"/>
                          <a:cs typeface="+mn-cs"/>
                        </a:rPr>
                        <a:t>$120</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sz="2000" b="0" kern="1200">
                          <a:solidFill>
                            <a:schemeClr val="tx1">
                              <a:lumMod val="50000"/>
                            </a:schemeClr>
                          </a:solidFill>
                          <a:latin typeface="Calibri" panose="020F0502020204030204" pitchFamily="34" charset="0"/>
                          <a:ea typeface="+mn-ea"/>
                          <a:cs typeface="+mn-cs"/>
                        </a:rPr>
                        <a:t>$77</a:t>
                      </a:r>
                      <a:endParaRPr lang="en-US" sz="2000" b="0" kern="1200" dirty="0">
                        <a:solidFill>
                          <a:schemeClr val="tx1">
                            <a:lumMod val="50000"/>
                          </a:schemeClr>
                        </a:solidFill>
                        <a:latin typeface="Calibri" panose="020F0502020204030204" pitchFamily="34" charset="0"/>
                        <a:ea typeface="+mn-ea"/>
                        <a:cs typeface="+mn-cs"/>
                      </a:endParaRPr>
                    </a:p>
                  </a:txBody>
                  <a:tcPr marL="76200" marR="76200" marT="22860" marB="22860"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+$17</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r>
                        <a:rPr lang="en-US" sz="2000" b="0" kern="1200">
                          <a:solidFill>
                            <a:schemeClr val="tx1">
                              <a:lumMod val="50000"/>
                            </a:schemeClr>
                          </a:solidFill>
                          <a:latin typeface="Calibri" panose="020F0502020204030204" pitchFamily="34" charset="0"/>
                          <a:ea typeface="+mn-ea"/>
                          <a:cs typeface="+mn-cs"/>
                        </a:rPr>
                        <a:t>$110</a:t>
                      </a:r>
                      <a:endParaRPr lang="en-US" sz="2000" b="0" kern="1200" dirty="0">
                        <a:solidFill>
                          <a:schemeClr val="tx1">
                            <a:lumMod val="50000"/>
                          </a:schemeClr>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+$50</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r>
                        <a:rPr lang="en-US" sz="2000" b="0" kern="1200">
                          <a:solidFill>
                            <a:schemeClr val="tx1">
                              <a:lumMod val="50000"/>
                            </a:schemeClr>
                          </a:solidFill>
                          <a:latin typeface="Calibri" panose="020F0502020204030204" pitchFamily="34" charset="0"/>
                          <a:ea typeface="+mn-ea"/>
                          <a:cs typeface="+mn-cs"/>
                        </a:rPr>
                        <a:t>$205</a:t>
                      </a:r>
                      <a:endParaRPr lang="en-US" sz="2000" b="0" kern="1200" dirty="0">
                        <a:solidFill>
                          <a:schemeClr val="tx1">
                            <a:lumMod val="50000"/>
                          </a:schemeClr>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200" b="1" kern="1200" dirty="0">
                          <a:solidFill>
                            <a:schemeClr val="tx1">
                              <a:lumMod val="50000"/>
                            </a:schemeClr>
                          </a:solidFill>
                          <a:latin typeface="Calibri" panose="020F0502020204030204" pitchFamily="34" charset="0"/>
                          <a:ea typeface="+mn-ea"/>
                          <a:cs typeface="+mn-cs"/>
                        </a:rPr>
                        <a:t>+$145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1095154">
                <a:tc>
                  <a:txBody>
                    <a:bodyPr/>
                    <a:lstStyle/>
                    <a:p>
                      <a:r>
                        <a:rPr lang="en-US" sz="2000" b="1">
                          <a:solidFill>
                            <a:schemeClr val="tx1">
                              <a:lumMod val="50000"/>
                            </a:schemeClr>
                          </a:solidFill>
                          <a:latin typeface="Calibri" panose="020F0502020204030204" pitchFamily="34" charset="0"/>
                        </a:rPr>
                        <a:t>PA</a:t>
                      </a:r>
                      <a:endParaRPr lang="en-US" sz="2000" b="1" dirty="0">
                        <a:solidFill>
                          <a:schemeClr val="tx1">
                            <a:lumMod val="50000"/>
                          </a:schemeClr>
                        </a:solidFill>
                        <a:latin typeface="Calibri" panose="020F0502020204030204" pitchFamily="34" charset="0"/>
                      </a:endParaRP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2000" b="0" kern="1200">
                          <a:solidFill>
                            <a:schemeClr val="tx1">
                              <a:lumMod val="50000"/>
                            </a:schemeClr>
                          </a:solidFill>
                          <a:latin typeface="Calibri" panose="020F0502020204030204" pitchFamily="34" charset="0"/>
                          <a:ea typeface="+mn-ea"/>
                          <a:cs typeface="+mn-cs"/>
                        </a:rPr>
                        <a:t>$110,000</a:t>
                      </a:r>
                      <a:endParaRPr lang="en-US" sz="2000" b="0" kern="1200" dirty="0">
                        <a:solidFill>
                          <a:schemeClr val="tx1">
                            <a:lumMod val="50000"/>
                          </a:schemeClr>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kern="1200">
                          <a:solidFill>
                            <a:schemeClr val="tx1">
                              <a:lumMod val="50000"/>
                            </a:schemeClr>
                          </a:solidFill>
                          <a:latin typeface="Calibri" panose="020F0502020204030204" pitchFamily="34" charset="0"/>
                          <a:ea typeface="+mn-ea"/>
                          <a:cs typeface="+mn-cs"/>
                        </a:rPr>
                        <a:t>$53</a:t>
                      </a:r>
                      <a:endParaRPr lang="en-US" sz="2000" b="0" kern="1200" dirty="0">
                        <a:solidFill>
                          <a:schemeClr val="tx1">
                            <a:lumMod val="50000"/>
                          </a:schemeClr>
                        </a:solidFill>
                        <a:latin typeface="Calibri" panose="020F0502020204030204" pitchFamily="34" charset="0"/>
                        <a:ea typeface="+mn-ea"/>
                        <a:cs typeface="+mn-cs"/>
                      </a:endParaRP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$65</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+$38.5</a:t>
                      </a:r>
                    </a:p>
                  </a:txBody>
                  <a:tcPr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r>
                        <a:rPr lang="en-US" sz="2000" b="0" kern="1200" dirty="0">
                          <a:solidFill>
                            <a:schemeClr val="tx1">
                              <a:lumMod val="50000"/>
                            </a:schemeClr>
                          </a:solidFill>
                          <a:latin typeface="Calibri" panose="020F0502020204030204" pitchFamily="34" charset="0"/>
                          <a:ea typeface="+mn-ea"/>
                          <a:cs typeface="+mn-cs"/>
                        </a:rPr>
                        <a:t>$93</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+$65.5</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r>
                        <a:rPr lang="en-US" sz="2000" b="0" kern="1200" dirty="0">
                          <a:solidFill>
                            <a:schemeClr val="tx1">
                              <a:lumMod val="50000"/>
                            </a:schemeClr>
                          </a:solidFill>
                          <a:latin typeface="Calibri" panose="020F0502020204030204" pitchFamily="34" charset="0"/>
                          <a:ea typeface="+mn-ea"/>
                          <a:cs typeface="+mn-cs"/>
                        </a:rPr>
                        <a:t>$174</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200" b="1" kern="1200" dirty="0">
                          <a:solidFill>
                            <a:schemeClr val="tx1">
                              <a:lumMod val="50000"/>
                            </a:schemeClr>
                          </a:solidFill>
                          <a:latin typeface="Calibri" panose="020F0502020204030204" pitchFamily="34" charset="0"/>
                          <a:ea typeface="+mn-ea"/>
                          <a:cs typeface="+mn-cs"/>
                        </a:rPr>
                        <a:t>+$147.5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3"/>
                  </a:ext>
                </a:extLst>
              </a:tr>
              <a:tr h="712381">
                <a:tc>
                  <a:txBody>
                    <a:bodyPr/>
                    <a:lstStyle/>
                    <a:p>
                      <a:r>
                        <a:rPr lang="en-US" sz="1600" b="1" kern="1200">
                          <a:solidFill>
                            <a:schemeClr val="tx1">
                              <a:lumMod val="50000"/>
                            </a:schemeClr>
                          </a:solidFill>
                          <a:latin typeface="Calibri" panose="020F0502020204030204" pitchFamily="34" charset="0"/>
                          <a:ea typeface="+mn-ea"/>
                          <a:cs typeface="+mn-cs"/>
                        </a:rPr>
                        <a:t>Difference</a:t>
                      </a:r>
                      <a:endParaRPr lang="en-US" sz="1600" b="1" kern="1200" dirty="0">
                        <a:solidFill>
                          <a:schemeClr val="tx1">
                            <a:lumMod val="50000"/>
                          </a:schemeClr>
                        </a:solidFill>
                        <a:latin typeface="Calibri" panose="020F0502020204030204" pitchFamily="34" charset="0"/>
                        <a:ea typeface="+mn-ea"/>
                        <a:cs typeface="+mn-cs"/>
                      </a:endParaRP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600" b="0" dirty="0">
                        <a:latin typeface="Calibri" panose="020F0502020204030204" pitchFamily="34" charset="0"/>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600" b="0" dirty="0">
                        <a:latin typeface="Calibri" panose="020F0502020204030204" pitchFamily="34" charset="0"/>
                      </a:endParaRP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$12</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2000" b="0" kern="1200" dirty="0">
                        <a:solidFill>
                          <a:schemeClr val="tx1">
                            <a:lumMod val="50000"/>
                          </a:schemeClr>
                        </a:solidFill>
                        <a:latin typeface="Calibri" panose="020F0502020204030204" pitchFamily="34" charset="0"/>
                        <a:ea typeface="+mn-ea"/>
                        <a:cs typeface="+mn-cs"/>
                      </a:endParaRPr>
                    </a:p>
                  </a:txBody>
                  <a:tcPr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$17</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2000" b="0" kern="1200" dirty="0">
                        <a:solidFill>
                          <a:schemeClr val="tx1">
                            <a:lumMod val="50000"/>
                          </a:schemeClr>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000" b="0" kern="1200">
                          <a:solidFill>
                            <a:schemeClr val="tx1">
                              <a:lumMod val="50000"/>
                            </a:schemeClr>
                          </a:solidFill>
                          <a:latin typeface="Calibri" panose="020F0502020204030204" pitchFamily="34" charset="0"/>
                          <a:ea typeface="+mn-ea"/>
                          <a:cs typeface="+mn-cs"/>
                        </a:rPr>
                        <a:t>$31</a:t>
                      </a:r>
                      <a:endParaRPr lang="en-US" sz="2000" b="0" kern="1200" dirty="0">
                        <a:solidFill>
                          <a:schemeClr val="tx1">
                            <a:lumMod val="50000"/>
                          </a:schemeClr>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1800" b="0" kern="1200" dirty="0">
                        <a:solidFill>
                          <a:schemeClr val="tx1">
                            <a:lumMod val="50000"/>
                          </a:schemeClr>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65504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0366744" y="3797559"/>
            <a:ext cx="1727479" cy="2020678"/>
          </a:xfrm>
        </p:spPr>
        <p:txBody>
          <a:bodyPr>
            <a:noAutofit/>
          </a:bodyPr>
          <a:lstStyle/>
          <a:p>
            <a:pPr algn="ctr"/>
            <a:r>
              <a:rPr lang="en-US" sz="2000" dirty="0">
                <a:solidFill>
                  <a:schemeClr val="tx2"/>
                </a:solidFill>
                <a:latin typeface="Calibri" panose="020F0502020204030204" pitchFamily="34" charset="0"/>
              </a:rPr>
              <a:t>Gross Profit</a:t>
            </a:r>
            <a:br>
              <a:rPr lang="en-US" sz="200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a:t>
            </a:r>
            <a:br>
              <a:rPr lang="en-US" sz="12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reimbursement</a:t>
            </a:r>
            <a:br>
              <a:rPr lang="en-US" sz="20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a:t>
            </a:r>
            <a:br>
              <a:rPr lang="en-US" sz="2000" b="0" dirty="0">
                <a:solidFill>
                  <a:schemeClr val="tx2"/>
                </a:solidFill>
                <a:latin typeface="Calibri" panose="020F0502020204030204" pitchFamily="34" charset="0"/>
              </a:rPr>
            </a:br>
            <a:r>
              <a:rPr lang="en-US" sz="2000" b="0" dirty="0">
                <a:solidFill>
                  <a:schemeClr val="tx2"/>
                </a:solidFill>
                <a:latin typeface="Calibri" panose="020F0502020204030204" pitchFamily="34" charset="0"/>
              </a:rPr>
              <a:t>hourly salary</a:t>
            </a:r>
            <a:br>
              <a:rPr lang="en-US" sz="1800" b="0" dirty="0">
                <a:solidFill>
                  <a:schemeClr val="tx2"/>
                </a:solidFill>
                <a:latin typeface="Calibri" panose="020F0502020204030204" pitchFamily="34" charset="0"/>
              </a:rPr>
            </a:br>
            <a:br>
              <a:rPr lang="en-US" sz="2400" b="0" dirty="0">
                <a:solidFill>
                  <a:schemeClr val="tx2"/>
                </a:solidFill>
                <a:latin typeface="Calibri" panose="020F0502020204030204" pitchFamily="34" charset="0"/>
              </a:rPr>
            </a:br>
            <a:r>
              <a:rPr lang="en-US" sz="1600" b="0" dirty="0">
                <a:solidFill>
                  <a:schemeClr val="tx2"/>
                </a:solidFill>
                <a:latin typeface="Calibri" panose="020F0502020204030204" pitchFamily="34" charset="0"/>
              </a:rPr>
              <a:t>(assuming 30 minute time spent)</a:t>
            </a:r>
            <a:endParaRPr lang="en-US" sz="1600" b="0" dirty="0">
              <a:latin typeface="Calibri" panose="020F0502020204030204" pitchFamily="34" charset="0"/>
            </a:endParaRPr>
          </a:p>
        </p:txBody>
      </p:sp>
      <p:sp>
        <p:nvSpPr>
          <p:cNvPr id="8" name="Title 1"/>
          <p:cNvSpPr txBox="1">
            <a:spLocks/>
          </p:cNvSpPr>
          <p:nvPr/>
        </p:nvSpPr>
        <p:spPr bwMode="auto">
          <a:xfrm>
            <a:off x="249179" y="531845"/>
            <a:ext cx="10972800" cy="447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lvl1pPr algn="l" defTabSz="457200" rtl="0" eaLnBrk="1" fontAlgn="base" hangingPunct="1">
              <a:lnSpc>
                <a:spcPct val="80000"/>
              </a:lnSpc>
              <a:spcBef>
                <a:spcPct val="0"/>
              </a:spcBef>
              <a:spcAft>
                <a:spcPct val="0"/>
              </a:spcAft>
              <a:defRPr sz="4800" b="1" kern="1200" cap="none" spc="-80" baseline="0">
                <a:solidFill>
                  <a:srgbClr val="1D538A"/>
                </a:solidFill>
                <a:latin typeface="MetaPro-Bold" panose="020B0804030101020102" pitchFamily="34" charset="0"/>
                <a:ea typeface="MS PGothic" pitchFamily="34" charset="-128"/>
                <a:cs typeface="MetaPro-Bold" panose="020B0804030101020102" pitchFamily="34" charset="0"/>
              </a:defRPr>
            </a:lvl1pPr>
            <a:lvl2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2pPr>
            <a:lvl3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3pPr>
            <a:lvl4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4pPr>
            <a:lvl5pPr algn="ctr" defTabSz="457200" rtl="0" eaLnBrk="1" fontAlgn="base" hangingPunct="1">
              <a:spcBef>
                <a:spcPct val="0"/>
              </a:spcBef>
              <a:spcAft>
                <a:spcPct val="0"/>
              </a:spcAft>
              <a:defRPr sz="3000">
                <a:solidFill>
                  <a:srgbClr val="002743"/>
                </a:solidFill>
                <a:latin typeface="Arial" pitchFamily="34" charset="0"/>
                <a:ea typeface="MS PGothic" pitchFamily="34" charset="-128"/>
                <a:cs typeface="Arial" charset="0"/>
              </a:defRPr>
            </a:lvl5pPr>
            <a:lvl6pPr marL="4572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6pPr>
            <a:lvl7pPr marL="9144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7pPr>
            <a:lvl8pPr marL="13716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8pPr>
            <a:lvl9pPr marL="18288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9pPr>
          </a:lstStyle>
          <a:p>
            <a:r>
              <a:rPr lang="en-US" sz="3200" dirty="0"/>
              <a:t>Profit and Gross Profit: Office/Outpatient Established Visit</a:t>
            </a:r>
            <a:endParaRPr lang="en-US" sz="2000" dirty="0">
              <a:solidFill>
                <a:srgbClr val="C00000"/>
              </a:solidFill>
            </a:endParaRPr>
          </a:p>
        </p:txBody>
      </p:sp>
      <p:sp>
        <p:nvSpPr>
          <p:cNvPr id="2" name="Rectangle 1"/>
          <p:cNvSpPr/>
          <p:nvPr/>
        </p:nvSpPr>
        <p:spPr>
          <a:xfrm>
            <a:off x="333152" y="5818237"/>
            <a:ext cx="10745974" cy="523220"/>
          </a:xfrm>
          <a:prstGeom prst="rect">
            <a:avLst/>
          </a:prstGeom>
        </p:spPr>
        <p:txBody>
          <a:bodyPr wrap="square">
            <a:spAutoFit/>
          </a:bodyPr>
          <a:lstStyle/>
          <a:p>
            <a:r>
              <a:rPr lang="en-US" sz="1400" dirty="0">
                <a:solidFill>
                  <a:schemeClr val="tx2"/>
                </a:solidFill>
              </a:rPr>
              <a:t>https://www.medpagetoday.com/practicemanagement/salary-survey/77085	</a:t>
            </a:r>
          </a:p>
          <a:p>
            <a:r>
              <a:rPr lang="en-US" sz="1400" dirty="0">
                <a:solidFill>
                  <a:schemeClr val="tx2"/>
                </a:solidFill>
              </a:rPr>
              <a:t>https://www.cms.gov/apps/physician-fee-schedule/search/search-criteria.aspx</a:t>
            </a:r>
          </a:p>
        </p:txBody>
      </p:sp>
      <p:graphicFrame>
        <p:nvGraphicFramePr>
          <p:cNvPr id="10" name="Content Placeholder 3">
            <a:extLst>
              <a:ext uri="{FF2B5EF4-FFF2-40B4-BE49-F238E27FC236}">
                <a16:creationId xmlns:a16="http://schemas.microsoft.com/office/drawing/2014/main" id="{189D1A96-66FD-44F1-9107-E6DAC6D73027}"/>
              </a:ext>
            </a:extLst>
          </p:cNvPr>
          <p:cNvGraphicFramePr>
            <a:graphicFrameLocks/>
          </p:cNvGraphicFramePr>
          <p:nvPr/>
        </p:nvGraphicFramePr>
        <p:xfrm>
          <a:off x="277964" y="979715"/>
          <a:ext cx="9766044" cy="4815029"/>
        </p:xfrm>
        <a:graphic>
          <a:graphicData uri="http://schemas.openxmlformats.org/drawingml/2006/table">
            <a:tbl>
              <a:tblPr firstRow="1" bandRow="1">
                <a:effectLst>
                  <a:innerShdw blurRad="114300">
                    <a:prstClr val="black"/>
                  </a:innerShdw>
                </a:effectLst>
                <a:tableStyleId>{5C22544A-7EE6-4342-B048-85BDC9FD1C3A}</a:tableStyleId>
              </a:tblPr>
              <a:tblGrid>
                <a:gridCol w="1085116">
                  <a:extLst>
                    <a:ext uri="{9D8B030D-6E8A-4147-A177-3AD203B41FA5}">
                      <a16:colId xmlns:a16="http://schemas.microsoft.com/office/drawing/2014/main" val="20000"/>
                    </a:ext>
                  </a:extLst>
                </a:gridCol>
                <a:gridCol w="1218607">
                  <a:extLst>
                    <a:ext uri="{9D8B030D-6E8A-4147-A177-3AD203B41FA5}">
                      <a16:colId xmlns:a16="http://schemas.microsoft.com/office/drawing/2014/main" val="20001"/>
                    </a:ext>
                  </a:extLst>
                </a:gridCol>
                <a:gridCol w="951625">
                  <a:extLst>
                    <a:ext uri="{9D8B030D-6E8A-4147-A177-3AD203B41FA5}">
                      <a16:colId xmlns:a16="http://schemas.microsoft.com/office/drawing/2014/main" val="20002"/>
                    </a:ext>
                  </a:extLst>
                </a:gridCol>
                <a:gridCol w="1085116">
                  <a:extLst>
                    <a:ext uri="{9D8B030D-6E8A-4147-A177-3AD203B41FA5}">
                      <a16:colId xmlns:a16="http://schemas.microsoft.com/office/drawing/2014/main" val="20003"/>
                    </a:ext>
                  </a:extLst>
                </a:gridCol>
                <a:gridCol w="1085116">
                  <a:extLst>
                    <a:ext uri="{9D8B030D-6E8A-4147-A177-3AD203B41FA5}">
                      <a16:colId xmlns:a16="http://schemas.microsoft.com/office/drawing/2014/main" val="20004"/>
                    </a:ext>
                  </a:extLst>
                </a:gridCol>
                <a:gridCol w="1085116">
                  <a:extLst>
                    <a:ext uri="{9D8B030D-6E8A-4147-A177-3AD203B41FA5}">
                      <a16:colId xmlns:a16="http://schemas.microsoft.com/office/drawing/2014/main" val="20005"/>
                    </a:ext>
                  </a:extLst>
                </a:gridCol>
                <a:gridCol w="1085116">
                  <a:extLst>
                    <a:ext uri="{9D8B030D-6E8A-4147-A177-3AD203B41FA5}">
                      <a16:colId xmlns:a16="http://schemas.microsoft.com/office/drawing/2014/main" val="20006"/>
                    </a:ext>
                  </a:extLst>
                </a:gridCol>
                <a:gridCol w="1085116">
                  <a:extLst>
                    <a:ext uri="{9D8B030D-6E8A-4147-A177-3AD203B41FA5}">
                      <a16:colId xmlns:a16="http://schemas.microsoft.com/office/drawing/2014/main" val="20007"/>
                    </a:ext>
                  </a:extLst>
                </a:gridCol>
                <a:gridCol w="1085116">
                  <a:extLst>
                    <a:ext uri="{9D8B030D-6E8A-4147-A177-3AD203B41FA5}">
                      <a16:colId xmlns:a16="http://schemas.microsoft.com/office/drawing/2014/main" val="20008"/>
                    </a:ext>
                  </a:extLst>
                </a:gridCol>
              </a:tblGrid>
              <a:tr h="1158501">
                <a:tc row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a:solidFill>
                            <a:schemeClr val="lt1"/>
                          </a:solidFill>
                          <a:latin typeface="Calibri" panose="020F0502020204030204" pitchFamily="34" charset="0"/>
                          <a:ea typeface="+mn-ea"/>
                          <a:cs typeface="+mn-cs"/>
                        </a:rPr>
                        <a:t>Provider Type</a:t>
                      </a:r>
                    </a:p>
                    <a:p>
                      <a:pPr marL="0" algn="ctr" defTabSz="457200" rtl="0" eaLnBrk="1" latinLnBrk="0" hangingPunct="1"/>
                      <a:endParaRPr lang="en-US" sz="1100" b="0" kern="1200" dirty="0">
                        <a:solidFill>
                          <a:schemeClr val="lt1"/>
                        </a:solidFill>
                        <a:latin typeface="Calibri" panose="020F0502020204030204" pitchFamily="34" charset="0"/>
                        <a:ea typeface="+mn-ea"/>
                        <a:cs typeface="+mn-cs"/>
                      </a:endParaRPr>
                    </a:p>
                  </a:txBody>
                  <a:tcPr anchor="b">
                    <a:lnL w="12700" cmpd="sng">
                      <a:noFill/>
                    </a:lnL>
                    <a:lnR w="3175" cap="flat" cmpd="sng" algn="ctr">
                      <a:solidFill>
                        <a:schemeClr val="tx1">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rowSpan="2">
                  <a:txBody>
                    <a:bodyPr/>
                    <a:lstStyle/>
                    <a:p>
                      <a:pPr algn="ctr"/>
                      <a:r>
                        <a:rPr lang="en-US" sz="1600" b="0" kern="1200">
                          <a:solidFill>
                            <a:schemeClr val="lt1"/>
                          </a:solidFill>
                          <a:latin typeface="Calibri" panose="020F0502020204030204" pitchFamily="34" charset="0"/>
                          <a:ea typeface="+mn-ea"/>
                          <a:cs typeface="+mn-cs"/>
                        </a:rPr>
                        <a:t>Median Annual Compen-sation</a:t>
                      </a:r>
                    </a:p>
                    <a:p>
                      <a:pPr algn="ctr"/>
                      <a:endParaRPr lang="en-US" sz="1100" b="0" kern="1200" dirty="0">
                        <a:solidFill>
                          <a:schemeClr val="lt1"/>
                        </a:solidFill>
                        <a:latin typeface="Calibri" panose="020F0502020204030204" pitchFamily="34" charset="0"/>
                        <a:ea typeface="+mn-ea"/>
                        <a:cs typeface="+mn-cs"/>
                      </a:endParaRPr>
                    </a:p>
                  </a:txBody>
                  <a:tcPr anchor="b">
                    <a:lnL w="3175" cap="flat" cmpd="sng" algn="ctr">
                      <a:solidFill>
                        <a:schemeClr val="tx1">
                          <a:lumMod val="20000"/>
                          <a:lumOff val="8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rowSpan="2">
                  <a:txBody>
                    <a:bodyPr/>
                    <a:lstStyle/>
                    <a:p>
                      <a:pPr marL="0" algn="ctr" defTabSz="457200" rtl="0" eaLnBrk="1" latinLnBrk="0" hangingPunct="1"/>
                      <a:r>
                        <a:rPr lang="en-US" sz="1600" b="0" kern="1200">
                          <a:solidFill>
                            <a:schemeClr val="lt1"/>
                          </a:solidFill>
                          <a:latin typeface="Calibri" panose="020F0502020204030204" pitchFamily="34" charset="0"/>
                          <a:ea typeface="+mn-ea"/>
                          <a:cs typeface="+mn-cs"/>
                        </a:rPr>
                        <a:t>Hourly Salary</a:t>
                      </a:r>
                    </a:p>
                    <a:p>
                      <a:pPr marL="0" algn="ctr" defTabSz="457200" rtl="0" eaLnBrk="1" latinLnBrk="0" hangingPunct="1"/>
                      <a:endParaRPr lang="en-US" sz="900" b="0" kern="1200" dirty="0">
                        <a:solidFill>
                          <a:schemeClr val="lt1"/>
                        </a:solidFill>
                        <a:latin typeface="Calibri" panose="020F0502020204030204" pitchFamily="34" charset="0"/>
                        <a:ea typeface="+mn-ea"/>
                        <a:cs typeface="+mn-cs"/>
                      </a:endParaRPr>
                    </a:p>
                  </a:txBody>
                  <a:tcPr anchor="b">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Office/Outpatient Established Visit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(99212)</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a:solidFill>
                          <a:schemeClr val="lt1"/>
                        </a:solidFill>
                        <a:latin typeface="Calibri" panose="020F0502020204030204" pitchFamily="34" charset="0"/>
                        <a:ea typeface="+mn-ea"/>
                        <a:cs typeface="+mn-cs"/>
                      </a:endParaRPr>
                    </a:p>
                  </a:txBody>
                  <a:tcPr>
                    <a:lnL w="12700" cmpd="sng">
                      <a:noFill/>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algn="ctr"/>
                      <a:r>
                        <a:rPr lang="en-US" sz="2000" b="0" kern="1200" dirty="0">
                          <a:solidFill>
                            <a:schemeClr val="lt1"/>
                          </a:solidFill>
                          <a:latin typeface="Calibri" panose="020F0502020204030204" pitchFamily="34" charset="0"/>
                          <a:ea typeface="+mn-ea"/>
                          <a:cs typeface="+mn-cs"/>
                        </a:rPr>
                        <a:t>Office/Outpatient Established Visit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(99213)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600" b="0" kern="1200" dirty="0">
                        <a:solidFill>
                          <a:schemeClr val="lt1"/>
                        </a:solidFill>
                        <a:latin typeface="Calibri" panose="020F0502020204030204" pitchFamily="34" charset="0"/>
                        <a:ea typeface="+mn-ea"/>
                        <a:cs typeface="+mn-cs"/>
                      </a:endParaRPr>
                    </a:p>
                  </a:txBody>
                  <a:tcPr>
                    <a:lnL w="12700" cmpd="sng">
                      <a:noFill/>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Office/Outpatient Established Visit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lt1"/>
                          </a:solidFill>
                          <a:latin typeface="Calibri" panose="020F0502020204030204" pitchFamily="34" charset="0"/>
                          <a:ea typeface="+mn-ea"/>
                          <a:cs typeface="+mn-cs"/>
                        </a:rPr>
                        <a:t>(99214)</a:t>
                      </a:r>
                    </a:p>
                  </a:txBody>
                  <a:tcPr anchor="ct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hMerge="1">
                  <a:txBody>
                    <a:bodyPr/>
                    <a:lstStyle/>
                    <a:p>
                      <a:pPr algn="ctr"/>
                      <a:endParaRPr lang="en-US" sz="20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extLst>
                  <a:ext uri="{0D108BD9-81ED-4DB2-BD59-A6C34878D82A}">
                    <a16:rowId xmlns:a16="http://schemas.microsoft.com/office/drawing/2014/main" val="10000"/>
                  </a:ext>
                </a:extLst>
              </a:tr>
              <a:tr h="847192">
                <a:tc vMerge="1">
                  <a:txBody>
                    <a:bodyPr/>
                    <a:lstStyle/>
                    <a:p>
                      <a:pPr marL="0" algn="ctr" defTabSz="457200" rtl="0" eaLnBrk="1" latinLnBrk="0" hangingPunct="1"/>
                      <a:endParaRPr lang="en-US" sz="1600" b="0" kern="1200" dirty="0">
                        <a:solidFill>
                          <a:schemeClr val="lt1"/>
                        </a:solidFill>
                        <a:latin typeface="Calibri" panose="020F0502020204030204" pitchFamily="34" charset="0"/>
                        <a:ea typeface="+mn-ea"/>
                        <a:cs typeface="+mn-cs"/>
                      </a:endParaRPr>
                    </a:p>
                  </a:txBody>
                  <a:tcPr>
                    <a:lnL w="12700" cmpd="sng">
                      <a:noFill/>
                    </a:lnL>
                    <a:lnR w="12700" cmpd="sng">
                      <a:noFill/>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vMerge="1">
                  <a:txBody>
                    <a:bodyPr/>
                    <a:lstStyle/>
                    <a:p>
                      <a:pPr algn="ctr"/>
                      <a:endParaRPr lang="en-US" sz="1600" b="0" kern="1200" dirty="0">
                        <a:solidFill>
                          <a:schemeClr val="lt1"/>
                        </a:solidFill>
                        <a:latin typeface="Calibri" panose="020F0502020204030204" pitchFamily="34" charset="0"/>
                        <a:ea typeface="+mn-ea"/>
                        <a:cs typeface="+mn-cs"/>
                      </a:endParaRPr>
                    </a:p>
                  </a:txBody>
                  <a:tcPr anchor="ctr">
                    <a:lnL w="12700" cmpd="sng">
                      <a:noFill/>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vMerge="1">
                  <a:txBody>
                    <a:bodyPr/>
                    <a:lstStyle/>
                    <a:p>
                      <a:endParaRPr lang="en-US"/>
                    </a:p>
                  </a:txBody>
                  <a:tcPr/>
                </a:tc>
                <a:tc>
                  <a:txBody>
                    <a:bodyPr/>
                    <a:lstStyle/>
                    <a:p>
                      <a:pPr algn="ctr"/>
                      <a:r>
                        <a:rPr lang="en-US" sz="1600" b="0" kern="1200">
                          <a:solidFill>
                            <a:schemeClr val="lt1"/>
                          </a:solidFill>
                          <a:latin typeface="Calibri" panose="020F0502020204030204" pitchFamily="34" charset="0"/>
                          <a:ea typeface="+mn-ea"/>
                          <a:cs typeface="+mn-cs"/>
                        </a:rPr>
                        <a:t>Reimburse-ment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3175" cap="flat" cmpd="sng" algn="ctr">
                      <a:solidFill>
                        <a:schemeClr val="tx1">
                          <a:lumMod val="20000"/>
                          <a:lumOff val="80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a:solidFill>
                            <a:schemeClr val="lt1"/>
                          </a:solidFill>
                          <a:latin typeface="Calibri" panose="020F0502020204030204" pitchFamily="34" charset="0"/>
                          <a:ea typeface="+mn-ea"/>
                          <a:cs typeface="+mn-cs"/>
                        </a:rPr>
                        <a:t>Gross Profit</a:t>
                      </a:r>
                      <a:endParaRPr lang="en-US" sz="1600" b="0" kern="1200" dirty="0">
                        <a:solidFill>
                          <a:schemeClr val="lt1"/>
                        </a:solidFill>
                        <a:latin typeface="Calibri" panose="020F0502020204030204" pitchFamily="34" charset="0"/>
                        <a:ea typeface="+mn-ea"/>
                        <a:cs typeface="+mn-cs"/>
                      </a:endParaRPr>
                    </a:p>
                  </a:txBody>
                  <a:tcPr anchor="ctr">
                    <a:lnL w="3175" cap="flat" cmpd="sng" algn="ctr">
                      <a:solidFill>
                        <a:schemeClr val="tx1">
                          <a:lumMod val="20000"/>
                          <a:lumOff val="80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algn="ctr"/>
                      <a:r>
                        <a:rPr lang="en-US" sz="1600" b="0" kern="1200">
                          <a:solidFill>
                            <a:schemeClr val="lt1"/>
                          </a:solidFill>
                          <a:latin typeface="Calibri" panose="020F0502020204030204" pitchFamily="34" charset="0"/>
                          <a:ea typeface="+mn-ea"/>
                          <a:cs typeface="+mn-cs"/>
                        </a:rPr>
                        <a:t>Reimburse-ment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a:solidFill>
                            <a:schemeClr val="lt1"/>
                          </a:solidFill>
                          <a:latin typeface="Calibri" panose="020F0502020204030204" pitchFamily="34" charset="0"/>
                          <a:ea typeface="+mn-ea"/>
                          <a:cs typeface="+mn-cs"/>
                        </a:rPr>
                        <a:t>Gross</a:t>
                      </a:r>
                      <a:r>
                        <a:rPr lang="en-US" sz="1600" b="0" kern="1200" baseline="0">
                          <a:solidFill>
                            <a:schemeClr val="lt1"/>
                          </a:solidFill>
                          <a:latin typeface="Calibri" panose="020F0502020204030204" pitchFamily="34" charset="0"/>
                          <a:ea typeface="+mn-ea"/>
                          <a:cs typeface="+mn-cs"/>
                        </a:rPr>
                        <a:t> </a:t>
                      </a:r>
                      <a:r>
                        <a:rPr lang="en-US" sz="1600" b="0" kern="1200">
                          <a:solidFill>
                            <a:schemeClr val="lt1"/>
                          </a:solidFill>
                          <a:latin typeface="Calibri" panose="020F0502020204030204" pitchFamily="34" charset="0"/>
                          <a:ea typeface="+mn-ea"/>
                          <a:cs typeface="+mn-cs"/>
                        </a:rPr>
                        <a:t>Profit</a:t>
                      </a:r>
                      <a:endParaRPr lang="en-US" sz="1600" b="0" kern="1200" dirty="0">
                        <a:solidFill>
                          <a:schemeClr val="lt1"/>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a:solidFill>
                            <a:schemeClr val="lt1"/>
                          </a:solidFill>
                          <a:latin typeface="Calibri" panose="020F0502020204030204" pitchFamily="34" charset="0"/>
                          <a:ea typeface="+mn-ea"/>
                          <a:cs typeface="+mn-cs"/>
                        </a:rPr>
                        <a:t>Reimburse-ment</a:t>
                      </a:r>
                      <a:endParaRPr lang="en-US" sz="1600" b="0" kern="1200" dirty="0">
                        <a:solidFill>
                          <a:schemeClr val="lt1"/>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a:solidFill>
                            <a:schemeClr val="lt1"/>
                          </a:solidFill>
                          <a:latin typeface="Calibri" panose="020F0502020204030204" pitchFamily="34" charset="0"/>
                          <a:ea typeface="+mn-ea"/>
                          <a:cs typeface="+mn-cs"/>
                        </a:rPr>
                        <a:t>Profit Margin</a:t>
                      </a:r>
                      <a:endParaRPr lang="en-US" sz="1600" b="0" kern="1200" dirty="0">
                        <a:solidFill>
                          <a:schemeClr val="lt1"/>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32842"/>
                    </a:solidFill>
                  </a:tcPr>
                </a:tc>
                <a:extLst>
                  <a:ext uri="{0D108BD9-81ED-4DB2-BD59-A6C34878D82A}">
                    <a16:rowId xmlns:a16="http://schemas.microsoft.com/office/drawing/2014/main" val="10001"/>
                  </a:ext>
                </a:extLst>
              </a:tr>
              <a:tr h="1001801">
                <a:tc>
                  <a:txBody>
                    <a:bodyPr/>
                    <a:lstStyle/>
                    <a:p>
                      <a:r>
                        <a:rPr lang="en-US" sz="2000" b="1">
                          <a:solidFill>
                            <a:schemeClr val="tx1">
                              <a:lumMod val="50000"/>
                            </a:schemeClr>
                          </a:solidFill>
                          <a:latin typeface="Calibri" panose="020F0502020204030204" pitchFamily="34" charset="0"/>
                        </a:rPr>
                        <a:t>MD/DO</a:t>
                      </a:r>
                      <a:endParaRPr lang="en-US" sz="2000" b="1" dirty="0">
                        <a:solidFill>
                          <a:schemeClr val="tx1">
                            <a:lumMod val="50000"/>
                          </a:schemeClr>
                        </a:solidFill>
                        <a:latin typeface="Calibri" panose="020F0502020204030204" pitchFamily="34" charset="0"/>
                      </a:endParaRP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a:solidFill>
                            <a:schemeClr val="tx1">
                              <a:lumMod val="50000"/>
                            </a:schemeClr>
                          </a:solidFill>
                          <a:latin typeface="Calibri" panose="020F0502020204030204" pitchFamily="34" charset="0"/>
                        </a:rPr>
                        <a:t>$250,000</a:t>
                      </a:r>
                      <a:endParaRPr lang="en-US" sz="2000" b="0" dirty="0">
                        <a:solidFill>
                          <a:schemeClr val="tx1">
                            <a:lumMod val="50000"/>
                          </a:schemeClr>
                        </a:solidFill>
                        <a:latin typeface="Calibri" panose="020F0502020204030204" pitchFamily="34" charset="0"/>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kern="1200" dirty="0">
                          <a:solidFill>
                            <a:schemeClr val="tx1">
                              <a:lumMod val="50000"/>
                            </a:schemeClr>
                          </a:solidFill>
                          <a:latin typeface="Calibri" panose="020F0502020204030204" pitchFamily="34" charset="0"/>
                          <a:ea typeface="+mn-ea"/>
                          <a:cs typeface="+mn-cs"/>
                        </a:rPr>
                        <a:t>$120</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sz="2000" b="0" kern="1200" dirty="0">
                          <a:solidFill>
                            <a:schemeClr val="tx1">
                              <a:lumMod val="50000"/>
                            </a:schemeClr>
                          </a:solidFill>
                          <a:latin typeface="Calibri" panose="020F0502020204030204" pitchFamily="34" charset="0"/>
                          <a:ea typeface="+mn-ea"/>
                          <a:cs typeface="+mn-cs"/>
                        </a:rPr>
                        <a:t>$45</a:t>
                      </a:r>
                    </a:p>
                  </a:txBody>
                  <a:tcPr marL="76200" marR="76200" marT="22860" marB="22860"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-$15</a:t>
                      </a: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r>
                        <a:rPr lang="en-US" sz="2000" b="0" kern="1200" dirty="0">
                          <a:solidFill>
                            <a:schemeClr val="tx1">
                              <a:lumMod val="50000"/>
                            </a:schemeClr>
                          </a:solidFill>
                          <a:latin typeface="Calibri" panose="020F0502020204030204" pitchFamily="34" charset="0"/>
                          <a:ea typeface="+mn-ea"/>
                          <a:cs typeface="+mn-cs"/>
                        </a:rPr>
                        <a:t>$75</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+$15</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r>
                        <a:rPr lang="en-US" sz="2000" b="0" kern="1200" dirty="0">
                          <a:solidFill>
                            <a:schemeClr val="tx1">
                              <a:lumMod val="50000"/>
                            </a:schemeClr>
                          </a:solidFill>
                          <a:latin typeface="Calibri" panose="020F0502020204030204" pitchFamily="34" charset="0"/>
                          <a:ea typeface="+mn-ea"/>
                          <a:cs typeface="+mn-cs"/>
                        </a:rPr>
                        <a:t>$110</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2"/>
                  </a:ext>
                </a:extLst>
              </a:tr>
              <a:tr h="1095154">
                <a:tc>
                  <a:txBody>
                    <a:bodyPr/>
                    <a:lstStyle/>
                    <a:p>
                      <a:r>
                        <a:rPr lang="en-US" sz="2000" b="1">
                          <a:solidFill>
                            <a:schemeClr val="tx1">
                              <a:lumMod val="50000"/>
                            </a:schemeClr>
                          </a:solidFill>
                          <a:latin typeface="Calibri" panose="020F0502020204030204" pitchFamily="34" charset="0"/>
                        </a:rPr>
                        <a:t>PA</a:t>
                      </a:r>
                      <a:endParaRPr lang="en-US" sz="2000" b="1" dirty="0">
                        <a:solidFill>
                          <a:schemeClr val="tx1">
                            <a:lumMod val="50000"/>
                          </a:schemeClr>
                        </a:solidFill>
                        <a:latin typeface="Calibri" panose="020F0502020204030204" pitchFamily="34" charset="0"/>
                      </a:endParaRP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2000" b="0" kern="1200">
                          <a:solidFill>
                            <a:schemeClr val="tx1">
                              <a:lumMod val="50000"/>
                            </a:schemeClr>
                          </a:solidFill>
                          <a:latin typeface="Calibri" panose="020F0502020204030204" pitchFamily="34" charset="0"/>
                          <a:ea typeface="+mn-ea"/>
                          <a:cs typeface="+mn-cs"/>
                        </a:rPr>
                        <a:t>$110,000</a:t>
                      </a:r>
                      <a:endParaRPr lang="en-US" sz="2000" b="0" kern="1200" dirty="0">
                        <a:solidFill>
                          <a:schemeClr val="tx1">
                            <a:lumMod val="50000"/>
                          </a:schemeClr>
                        </a:solidFill>
                        <a:latin typeface="Calibri" panose="020F0502020204030204" pitchFamily="34" charset="0"/>
                        <a:ea typeface="+mn-ea"/>
                        <a:cs typeface="+mn-cs"/>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2000" b="0" kern="1200">
                          <a:solidFill>
                            <a:schemeClr val="tx1">
                              <a:lumMod val="50000"/>
                            </a:schemeClr>
                          </a:solidFill>
                          <a:latin typeface="Calibri" panose="020F0502020204030204" pitchFamily="34" charset="0"/>
                          <a:ea typeface="+mn-ea"/>
                          <a:cs typeface="+mn-cs"/>
                        </a:rPr>
                        <a:t>$53</a:t>
                      </a:r>
                      <a:endParaRPr lang="en-US" sz="2000" b="0" kern="1200" dirty="0">
                        <a:solidFill>
                          <a:schemeClr val="tx1">
                            <a:lumMod val="50000"/>
                          </a:schemeClr>
                        </a:solidFill>
                        <a:latin typeface="Calibri" panose="020F0502020204030204" pitchFamily="34" charset="0"/>
                        <a:ea typeface="+mn-ea"/>
                        <a:cs typeface="+mn-cs"/>
                      </a:endParaRP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$38</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+$11.5</a:t>
                      </a:r>
                    </a:p>
                  </a:txBody>
                  <a:tcPr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r>
                        <a:rPr lang="en-US" sz="2000" b="0" kern="1200" dirty="0">
                          <a:solidFill>
                            <a:schemeClr val="tx1">
                              <a:lumMod val="50000"/>
                            </a:schemeClr>
                          </a:solidFill>
                          <a:latin typeface="Calibri" panose="020F0502020204030204" pitchFamily="34" charset="0"/>
                          <a:ea typeface="+mn-ea"/>
                          <a:cs typeface="+mn-cs"/>
                        </a:rPr>
                        <a:t>$63</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+$36.5</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fontAlgn="ctr" latinLnBrk="0" hangingPunct="1"/>
                      <a:r>
                        <a:rPr lang="en-US" sz="2000" b="0" kern="1200" dirty="0">
                          <a:solidFill>
                            <a:schemeClr val="tx1">
                              <a:lumMod val="50000"/>
                            </a:schemeClr>
                          </a:solidFill>
                          <a:latin typeface="Calibri" panose="020F0502020204030204" pitchFamily="34" charset="0"/>
                          <a:ea typeface="+mn-ea"/>
                          <a:cs typeface="+mn-cs"/>
                        </a:rPr>
                        <a:t>$93.5</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algn="ctr" defTabSz="457200" rtl="0" eaLnBrk="1" latinLnBrk="0" hangingPunct="1"/>
                      <a:r>
                        <a:rPr lang="en-US" sz="2400" b="1" kern="1200" dirty="0">
                          <a:solidFill>
                            <a:schemeClr val="tx1">
                              <a:lumMod val="50000"/>
                            </a:schemeClr>
                          </a:solidFill>
                          <a:latin typeface="Calibri" panose="020F0502020204030204" pitchFamily="34" charset="0"/>
                          <a:ea typeface="+mn-ea"/>
                          <a:cs typeface="+mn-cs"/>
                        </a:rPr>
                        <a:t>+$67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3"/>
                  </a:ext>
                </a:extLst>
              </a:tr>
              <a:tr h="712381">
                <a:tc>
                  <a:txBody>
                    <a:bodyPr/>
                    <a:lstStyle/>
                    <a:p>
                      <a:r>
                        <a:rPr lang="en-US" sz="1600" b="1" kern="1200">
                          <a:solidFill>
                            <a:schemeClr val="tx1">
                              <a:lumMod val="50000"/>
                            </a:schemeClr>
                          </a:solidFill>
                          <a:latin typeface="Calibri" panose="020F0502020204030204" pitchFamily="34" charset="0"/>
                          <a:ea typeface="+mn-ea"/>
                          <a:cs typeface="+mn-cs"/>
                        </a:rPr>
                        <a:t>Difference</a:t>
                      </a:r>
                      <a:endParaRPr lang="en-US" sz="1600" b="1" kern="1200" dirty="0">
                        <a:solidFill>
                          <a:schemeClr val="tx1">
                            <a:lumMod val="50000"/>
                          </a:schemeClr>
                        </a:solidFill>
                        <a:latin typeface="Calibri" panose="020F0502020204030204" pitchFamily="34" charset="0"/>
                        <a:ea typeface="+mn-ea"/>
                        <a:cs typeface="+mn-cs"/>
                      </a:endParaRPr>
                    </a:p>
                  </a:txBody>
                  <a:tcPr anchor="ctr">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600" b="0" dirty="0">
                        <a:latin typeface="Calibri" panose="020F0502020204030204" pitchFamily="34" charset="0"/>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600" b="0" dirty="0">
                        <a:latin typeface="Calibri" panose="020F0502020204030204" pitchFamily="34" charset="0"/>
                      </a:endParaRPr>
                    </a:p>
                  </a:txBody>
                  <a:tcPr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$7</a:t>
                      </a:r>
                    </a:p>
                  </a:txBody>
                  <a:tcPr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2000" b="0" kern="1200" dirty="0">
                        <a:solidFill>
                          <a:schemeClr val="tx1">
                            <a:lumMod val="50000"/>
                          </a:schemeClr>
                        </a:solidFill>
                        <a:latin typeface="Calibri" panose="020F0502020204030204" pitchFamily="34" charset="0"/>
                        <a:ea typeface="+mn-ea"/>
                        <a:cs typeface="+mn-cs"/>
                      </a:endParaRPr>
                    </a:p>
                  </a:txBody>
                  <a:tcPr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$12</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2000" b="0" kern="1200" dirty="0">
                        <a:solidFill>
                          <a:schemeClr val="tx1">
                            <a:lumMod val="50000"/>
                          </a:schemeClr>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r>
                        <a:rPr lang="en-US" sz="2000" b="0" kern="1200" dirty="0">
                          <a:solidFill>
                            <a:schemeClr val="tx1">
                              <a:lumMod val="50000"/>
                            </a:schemeClr>
                          </a:solidFill>
                          <a:latin typeface="Calibri" panose="020F0502020204030204" pitchFamily="34" charset="0"/>
                          <a:ea typeface="+mn-ea"/>
                          <a:cs typeface="+mn-cs"/>
                        </a:rPr>
                        <a:t>$16.5</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457200" rtl="0" eaLnBrk="1" latinLnBrk="0" hangingPunct="1"/>
                      <a:endParaRPr lang="en-US" sz="1800" b="0" kern="1200" dirty="0">
                        <a:solidFill>
                          <a:schemeClr val="tx1">
                            <a:lumMod val="50000"/>
                          </a:schemeClr>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65464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798</Words>
  <Application>Microsoft Office PowerPoint</Application>
  <PresentationFormat>Widescreen</PresentationFormat>
  <Paragraphs>205</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BentonSans Regular</vt:lpstr>
      <vt:lpstr>Calibri</vt:lpstr>
      <vt:lpstr>Calibri Light</vt:lpstr>
      <vt:lpstr>Lucida Grande</vt:lpstr>
      <vt:lpstr>MetaPro-Bold</vt:lpstr>
      <vt:lpstr>Wingdings</vt:lpstr>
      <vt:lpstr>Office Theme</vt:lpstr>
      <vt:lpstr>PowerPoint Presentation</vt:lpstr>
      <vt:lpstr>Reimbursement &amp; Profit </vt:lpstr>
      <vt:lpstr>Gross Profit = reimbursement - hourly salary  (assuming 60 minute time spent)</vt:lpstr>
      <vt:lpstr>Gross Profit = reimbursement - 0.5 hourly salary  (assuming 30 minute time spent)</vt:lpstr>
      <vt:lpstr>Gross Profit = reimbursement - 0.5 hourly salary  (assuming 30 minute time spent)</vt:lpstr>
      <vt:lpstr>Gross Profit = reimbursement - hourly salary  (assuming 30 minute time spent)</vt:lpstr>
      <vt:lpstr>Gross Profit = reimbursement - hourly salary  (assuming 30 minute time spent)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Sondra DePalma</dc:creator>
  <cp:lastModifiedBy>Sondra DePalma</cp:lastModifiedBy>
  <cp:revision>2</cp:revision>
  <dcterms:created xsi:type="dcterms:W3CDTF">2020-01-21T17:57:22Z</dcterms:created>
  <dcterms:modified xsi:type="dcterms:W3CDTF">2020-01-21T19:07:49Z</dcterms:modified>
</cp:coreProperties>
</file>